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095707-59DD-4967-BC8D-AD78FA54ECD1}">
  <a:tblStyle styleId="{55095707-59DD-4967-BC8D-AD78FA54EC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1" Type="http://schemas.openxmlformats.org/officeDocument/2006/relationships/slide" Target="slides/slide5.xml"/><Relationship Id="rId10" Type="http://schemas.openxmlformats.org/officeDocument/2006/relationships/slide" Target="slides/slide4.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05eb131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05eb131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05eb131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05eb131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089e27c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089e27c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089e27c2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089e27c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mailto:shubhamekapure@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s://papers.ssrn.com/sol3/papers.cfm?abstract_id=357346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researchgate.net/publication/333865390_Road_traffic_congestion_challenges_issues_a_case_study_of_Pune_city"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jpg"/><Relationship Id="rId7"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pmpml.org/" TargetMode="External"/><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hyperlink" Target="https://www.orfonline.org/expert-speak/non-infrastructure-solutions-urban-traffic-congestion/" TargetMode="External"/><Relationship Id="rId8" Type="http://schemas.openxmlformats.org/officeDocument/2006/relationships/hyperlink" Target="https://www.worldbank.org/en/news/feature/2018/11/16/reducing-traffic-congestion-and-emission-in-chinese-cit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presentation/d/1rCBYWxEBOHd_QuFwhndllbGakSdSEEYflhUx6hmML_Q/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273425" y="590750"/>
            <a:ext cx="4298700" cy="3124200"/>
            <a:chOff x="273425" y="590750"/>
            <a:chExt cx="4298700" cy="3124200"/>
          </a:xfrm>
        </p:grpSpPr>
        <p:sp>
          <p:nvSpPr>
            <p:cNvPr id="55" name="Google Shape;55;p13"/>
            <p:cNvSpPr txBox="1"/>
            <p:nvPr/>
          </p:nvSpPr>
          <p:spPr>
            <a:xfrm>
              <a:off x="273425" y="714950"/>
              <a:ext cx="42987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latin typeface="Calibri"/>
                  <a:ea typeface="Calibri"/>
                  <a:cs typeface="Calibri"/>
                  <a:sym typeface="Calibri"/>
                </a:rPr>
                <a:t>Case Study 1</a:t>
              </a:r>
              <a:endParaRPr sz="1500">
                <a:latin typeface="Calibri"/>
                <a:ea typeface="Calibri"/>
                <a:cs typeface="Calibri"/>
                <a:sym typeface="Calibri"/>
              </a:endParaRPr>
            </a:p>
            <a:p>
              <a:pPr indent="0" lvl="0" marL="0" marR="368300" rtl="0" algn="l">
                <a:lnSpc>
                  <a:spcPct val="100000"/>
                </a:lnSpc>
                <a:spcBef>
                  <a:spcPts val="1200"/>
                </a:spcBef>
                <a:spcAft>
                  <a:spcPts val="0"/>
                </a:spcAft>
                <a:buNone/>
              </a:pPr>
              <a:r>
                <a:rPr lang="en" sz="1200">
                  <a:latin typeface="Calibri"/>
                  <a:ea typeface="Calibri"/>
                  <a:cs typeface="Calibri"/>
                  <a:sym typeface="Calibri"/>
                </a:rPr>
                <a:t>You have been hired by the road transport authority of a city in India to help them solve the rising traffic issues. You will have to make a presentation to define the following</a:t>
              </a:r>
              <a:endParaRPr sz="1200">
                <a:latin typeface="Calibri"/>
                <a:ea typeface="Calibri"/>
                <a:cs typeface="Calibri"/>
                <a:sym typeface="Calibri"/>
              </a:endParaRPr>
            </a:p>
            <a:p>
              <a:pPr indent="0" lvl="0" marL="228600" rtl="0" algn="l">
                <a:lnSpc>
                  <a:spcPct val="100000"/>
                </a:lnSpc>
                <a:spcBef>
                  <a:spcPts val="400"/>
                </a:spcBef>
                <a:spcAft>
                  <a:spcPts val="0"/>
                </a:spcAft>
                <a:buNone/>
              </a:pPr>
              <a:r>
                <a:rPr lang="en" sz="1200">
                  <a:latin typeface="Calibri"/>
                  <a:ea typeface="Calibri"/>
                  <a:cs typeface="Calibri"/>
                  <a:sym typeface="Calibri"/>
                </a:rPr>
                <a:t>- reason for the increase in traffic</a:t>
              </a:r>
              <a:endParaRPr sz="1200">
                <a:latin typeface="Calibri"/>
                <a:ea typeface="Calibri"/>
                <a:cs typeface="Calibri"/>
                <a:sym typeface="Calibri"/>
              </a:endParaRPr>
            </a:p>
            <a:p>
              <a:pPr indent="0" lvl="0" marL="228600" rtl="0" algn="l">
                <a:lnSpc>
                  <a:spcPct val="100000"/>
                </a:lnSpc>
                <a:spcBef>
                  <a:spcPts val="400"/>
                </a:spcBef>
                <a:spcAft>
                  <a:spcPts val="0"/>
                </a:spcAft>
                <a:buNone/>
              </a:pPr>
              <a:r>
                <a:rPr lang="en" sz="1200">
                  <a:latin typeface="Calibri"/>
                  <a:ea typeface="Calibri"/>
                  <a:cs typeface="Calibri"/>
                  <a:sym typeface="Calibri"/>
                </a:rPr>
                <a:t>- propose short term and long term solutions.</a:t>
              </a:r>
              <a:endParaRPr sz="1200">
                <a:latin typeface="Calibri"/>
                <a:ea typeface="Calibri"/>
                <a:cs typeface="Calibri"/>
                <a:sym typeface="Calibri"/>
              </a:endParaRPr>
            </a:p>
            <a:p>
              <a:pPr indent="0" lvl="0" marL="0" rtl="0" algn="l">
                <a:lnSpc>
                  <a:spcPct val="100000"/>
                </a:lnSpc>
                <a:spcBef>
                  <a:spcPts val="1200"/>
                </a:spcBef>
                <a:spcAft>
                  <a:spcPts val="0"/>
                </a:spcAft>
                <a:buNone/>
              </a:pPr>
              <a:r>
                <a:rPr lang="en" sz="1200">
                  <a:latin typeface="Calibri"/>
                  <a:ea typeface="Calibri"/>
                  <a:cs typeface="Calibri"/>
                  <a:sym typeface="Calibri"/>
                </a:rPr>
                <a:t>The solutions need to be supported with a business case on feasibility &amp; return on investment.</a:t>
              </a:r>
              <a:r>
                <a:rPr lang="en" sz="1200">
                  <a:solidFill>
                    <a:schemeClr val="dk1"/>
                  </a:solidFill>
                  <a:latin typeface="Calibri"/>
                  <a:ea typeface="Calibri"/>
                  <a:cs typeface="Calibri"/>
                  <a:sym typeface="Calibri"/>
                </a:rPr>
                <a:t>Consider any of the following cities - Mumbai, Bangalore, Pune or New Delhi which are the cities with the</a:t>
              </a:r>
              <a:r>
                <a:rPr lang="en" sz="1200" u="sng">
                  <a:solidFill>
                    <a:srgbClr val="1154CC"/>
                  </a:solidFill>
                  <a:latin typeface="Calibri"/>
                  <a:ea typeface="Calibri"/>
                  <a:cs typeface="Calibri"/>
                  <a:sym typeface="Calibri"/>
                </a:rPr>
                <a:t> worst traffic problem.</a:t>
              </a:r>
              <a:endParaRPr sz="1200" u="sng">
                <a:solidFill>
                  <a:srgbClr val="1154CC"/>
                </a:solidFill>
                <a:latin typeface="Calibri"/>
                <a:ea typeface="Calibri"/>
                <a:cs typeface="Calibri"/>
                <a:sym typeface="Calibri"/>
              </a:endParaRPr>
            </a:p>
            <a:p>
              <a:pPr indent="0" lvl="0" marL="0" rtl="0" algn="l">
                <a:lnSpc>
                  <a:spcPct val="100000"/>
                </a:lnSpc>
                <a:spcBef>
                  <a:spcPts val="1200"/>
                </a:spcBef>
                <a:spcAft>
                  <a:spcPts val="1200"/>
                </a:spcAft>
                <a:buNone/>
              </a:pPr>
              <a:r>
                <a:t/>
              </a:r>
              <a:endParaRPr sz="1200">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381000" y="590750"/>
              <a:ext cx="857250" cy="266700"/>
            </a:xfrm>
            <a:prstGeom prst="rect">
              <a:avLst/>
            </a:prstGeom>
            <a:noFill/>
            <a:ln>
              <a:noFill/>
            </a:ln>
          </p:spPr>
        </p:pic>
      </p:grpSp>
      <p:sp>
        <p:nvSpPr>
          <p:cNvPr id="57" name="Google Shape;57;p13"/>
          <p:cNvSpPr txBox="1"/>
          <p:nvPr/>
        </p:nvSpPr>
        <p:spPr>
          <a:xfrm>
            <a:off x="-25" y="4479150"/>
            <a:ext cx="9144000" cy="738900"/>
          </a:xfrm>
          <a:prstGeom prst="rect">
            <a:avLst/>
          </a:prstGeom>
          <a:solidFill>
            <a:srgbClr val="FF9900"/>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latin typeface="Calibri"/>
                <a:ea typeface="Calibri"/>
                <a:cs typeface="Calibri"/>
                <a:sym typeface="Calibri"/>
              </a:rPr>
              <a:t>Name:               </a:t>
            </a:r>
            <a:r>
              <a:rPr b="1" lang="en" sz="1200">
                <a:latin typeface="Calibri"/>
                <a:ea typeface="Calibri"/>
                <a:cs typeface="Calibri"/>
                <a:sym typeface="Calibri"/>
              </a:rPr>
              <a:t>Shubham Ekapure</a:t>
            </a:r>
            <a:endParaRPr b="1"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Roll No. :          18ME10060</a:t>
            </a:r>
            <a:endParaRPr sz="1200">
              <a:latin typeface="Calibri"/>
              <a:ea typeface="Calibri"/>
              <a:cs typeface="Calibri"/>
              <a:sym typeface="Calibri"/>
            </a:endParaRPr>
          </a:p>
          <a:p>
            <a:pPr indent="0" lvl="0" marL="457200" rtl="0" algn="l">
              <a:spcBef>
                <a:spcPts val="0"/>
              </a:spcBef>
              <a:spcAft>
                <a:spcPts val="0"/>
              </a:spcAft>
              <a:buNone/>
            </a:pPr>
            <a:r>
              <a:rPr lang="en" sz="1200">
                <a:solidFill>
                  <a:srgbClr val="000000"/>
                </a:solidFill>
                <a:latin typeface="Calibri"/>
                <a:ea typeface="Calibri"/>
                <a:cs typeface="Calibri"/>
                <a:sym typeface="Calibri"/>
              </a:rPr>
              <a:t>Email/Conta</a:t>
            </a:r>
            <a:r>
              <a:rPr lang="en" sz="1200">
                <a:latin typeface="Calibri"/>
                <a:ea typeface="Calibri"/>
                <a:cs typeface="Calibri"/>
                <a:sym typeface="Calibri"/>
              </a:rPr>
              <a:t>ct</a:t>
            </a:r>
            <a:r>
              <a:rPr lang="en" sz="1200">
                <a:solidFill>
                  <a:srgbClr val="000000"/>
                </a:solidFill>
                <a:latin typeface="Calibri"/>
                <a:ea typeface="Calibri"/>
                <a:cs typeface="Calibri"/>
                <a:sym typeface="Calibri"/>
              </a:rPr>
              <a:t>:  </a:t>
            </a:r>
            <a:r>
              <a:rPr lang="en" sz="1200" u="sng">
                <a:solidFill>
                  <a:srgbClr val="0097A7"/>
                </a:solidFill>
                <a:latin typeface="Calibri"/>
                <a:ea typeface="Calibri"/>
                <a:cs typeface="Calibri"/>
                <a:sym typeface="Calibri"/>
                <a:hlinkClick r:id="rId4">
                  <a:extLst>
                    <a:ext uri="{A12FA001-AC4F-418D-AE19-62706E023703}">
                      <ahyp:hlinkClr val="tx"/>
                    </a:ext>
                  </a:extLst>
                </a:hlinkClick>
              </a:rPr>
              <a:t>shubhamekapure@gmail.com</a:t>
            </a:r>
            <a:r>
              <a:rPr lang="en" sz="1200">
                <a:latin typeface="Calibri"/>
                <a:ea typeface="Calibri"/>
                <a:cs typeface="Calibri"/>
                <a:sym typeface="Calibri"/>
              </a:rPr>
              <a:t>, +91-9637612309</a:t>
            </a:r>
            <a:endParaRPr sz="1200">
              <a:latin typeface="Calibri"/>
              <a:ea typeface="Calibri"/>
              <a:cs typeface="Calibri"/>
              <a:sym typeface="Calibri"/>
            </a:endParaRPr>
          </a:p>
        </p:txBody>
      </p:sp>
      <p:sp>
        <p:nvSpPr>
          <p:cNvPr id="58" name="Google Shape;58;p13"/>
          <p:cNvSpPr txBox="1"/>
          <p:nvPr/>
        </p:nvSpPr>
        <p:spPr>
          <a:xfrm>
            <a:off x="6696625" y="4677775"/>
            <a:ext cx="3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 name="Google Shape;59;p13"/>
          <p:cNvSpPr txBox="1"/>
          <p:nvPr/>
        </p:nvSpPr>
        <p:spPr>
          <a:xfrm>
            <a:off x="4956075" y="625675"/>
            <a:ext cx="3679800" cy="26937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Table of Contents:</a:t>
            </a:r>
            <a:r>
              <a:rPr lang="en" sz="1300">
                <a:latin typeface="Calibri"/>
                <a:ea typeface="Calibri"/>
                <a:cs typeface="Calibri"/>
                <a:sym typeface="Calibri"/>
              </a:rPr>
              <a:t>                                           Slide No</a:t>
            </a:r>
            <a:endParaRPr sz="13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a:t>
            </a:r>
            <a:endParaRPr sz="9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a:latin typeface="Calibri"/>
                <a:ea typeface="Calibri"/>
                <a:cs typeface="Calibri"/>
                <a:sym typeface="Calibri"/>
              </a:rPr>
              <a:t>Introduction:....……..</a:t>
            </a:r>
            <a:r>
              <a:rPr lang="en" sz="1200">
                <a:latin typeface="Calibri"/>
                <a:ea typeface="Calibri"/>
                <a:cs typeface="Calibri"/>
                <a:sym typeface="Calibri"/>
              </a:rPr>
              <a:t>…………………………... </a:t>
            </a:r>
            <a:r>
              <a:rPr lang="en" sz="1200">
                <a:latin typeface="Calibri"/>
                <a:ea typeface="Calibri"/>
                <a:cs typeface="Calibri"/>
                <a:sym typeface="Calibri"/>
              </a:rPr>
              <a:t>    1</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Problem Overview:……………………………...    2</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Reasons………………………………………………..    3</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Short-term Solutions…………………………....    3</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Long term solutions……………………………....   4</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Feasibility and comparison…………………...    5</a:t>
            </a:r>
            <a:endParaRPr sz="1200">
              <a:solidFill>
                <a:schemeClr val="dk1"/>
              </a:solidFill>
              <a:latin typeface="Calibri"/>
              <a:ea typeface="Calibri"/>
              <a:cs typeface="Calibri"/>
              <a:sym typeface="Calibri"/>
            </a:endParaRPr>
          </a:p>
          <a:p>
            <a:pPr indent="0" lvl="0" marL="914400" rtl="0" algn="l">
              <a:spcBef>
                <a:spcPts val="0"/>
              </a:spcBef>
              <a:spcAft>
                <a:spcPts val="0"/>
              </a:spcAft>
              <a:buNone/>
            </a:pPr>
            <a:r>
              <a:rPr lang="en" sz="900">
                <a:latin typeface="Calibri"/>
                <a:ea typeface="Calibri"/>
                <a:cs typeface="Calibri"/>
                <a:sym typeface="Calibri"/>
              </a:rPr>
              <a:t> </a:t>
            </a:r>
            <a:endParaRPr sz="900">
              <a:latin typeface="Calibri"/>
              <a:ea typeface="Calibri"/>
              <a:cs typeface="Calibri"/>
              <a:sym typeface="Calibri"/>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61" name="Google Shape;61;p13"/>
          <p:cNvCxnSpPr/>
          <p:nvPr/>
        </p:nvCxnSpPr>
        <p:spPr>
          <a:xfrm>
            <a:off x="5106975" y="915325"/>
            <a:ext cx="789000" cy="0"/>
          </a:xfrm>
          <a:prstGeom prst="straightConnector1">
            <a:avLst/>
          </a:prstGeom>
          <a:noFill/>
          <a:ln cap="flat" cmpd="sng" w="38100">
            <a:solidFill>
              <a:srgbClr val="FF99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25" y="-16650"/>
            <a:ext cx="9144000" cy="384900"/>
          </a:xfrm>
          <a:prstGeom prst="rect">
            <a:avLst/>
          </a:prstGeom>
          <a:solidFill>
            <a:srgbClr val="FF9900"/>
          </a:solid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300">
                <a:solidFill>
                  <a:schemeClr val="dk1"/>
                </a:solidFill>
                <a:latin typeface="Calibri"/>
                <a:ea typeface="Calibri"/>
                <a:cs typeface="Calibri"/>
                <a:sym typeface="Calibri"/>
              </a:rPr>
              <a:t>Problem : Impactful and </a:t>
            </a:r>
            <a:r>
              <a:rPr lang="en" sz="1300">
                <a:solidFill>
                  <a:schemeClr val="dk1"/>
                </a:solidFill>
                <a:latin typeface="Calibri"/>
                <a:ea typeface="Calibri"/>
                <a:cs typeface="Calibri"/>
                <a:sym typeface="Calibri"/>
              </a:rPr>
              <a:t>feasible</a:t>
            </a:r>
            <a:r>
              <a:rPr lang="en" sz="1300">
                <a:solidFill>
                  <a:schemeClr val="dk1"/>
                </a:solidFill>
                <a:latin typeface="Calibri"/>
                <a:ea typeface="Calibri"/>
                <a:cs typeface="Calibri"/>
                <a:sym typeface="Calibri"/>
              </a:rPr>
              <a:t> solutions for rising traffic issues in Pune </a:t>
            </a:r>
            <a:endParaRPr sz="1300">
              <a:solidFill>
                <a:schemeClr val="dk1"/>
              </a:solidFill>
              <a:latin typeface="Calibri"/>
              <a:ea typeface="Calibri"/>
              <a:cs typeface="Calibri"/>
              <a:sym typeface="Calibri"/>
            </a:endParaRPr>
          </a:p>
        </p:txBody>
      </p:sp>
      <p:sp>
        <p:nvSpPr>
          <p:cNvPr id="67" name="Google Shape;67;p14"/>
          <p:cNvSpPr txBox="1"/>
          <p:nvPr/>
        </p:nvSpPr>
        <p:spPr>
          <a:xfrm>
            <a:off x="248775" y="455400"/>
            <a:ext cx="4483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Problem</a:t>
            </a:r>
            <a:r>
              <a:rPr lang="en" sz="1200">
                <a:latin typeface="Calibri"/>
                <a:ea typeface="Calibri"/>
                <a:cs typeface="Calibri"/>
                <a:sym typeface="Calibri"/>
              </a:rPr>
              <a:t> Overview:</a:t>
            </a:r>
            <a:endParaRPr sz="12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It is the first Indian city in which vehicle population is more than human.</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During the peak </a:t>
            </a:r>
            <a:r>
              <a:rPr lang="en" sz="1000">
                <a:latin typeface="Calibri"/>
                <a:ea typeface="Calibri"/>
                <a:cs typeface="Calibri"/>
                <a:sym typeface="Calibri"/>
              </a:rPr>
              <a:t>morning</a:t>
            </a:r>
            <a:r>
              <a:rPr lang="en" sz="1000">
                <a:latin typeface="Calibri"/>
                <a:ea typeface="Calibri"/>
                <a:cs typeface="Calibri"/>
                <a:sym typeface="Calibri"/>
              </a:rPr>
              <a:t> and evening hours, traffic situation gets </a:t>
            </a:r>
            <a:r>
              <a:rPr lang="en" sz="1000">
                <a:latin typeface="Calibri"/>
                <a:ea typeface="Calibri"/>
                <a:cs typeface="Calibri"/>
                <a:sym typeface="Calibri"/>
              </a:rPr>
              <a:t>worse</a:t>
            </a:r>
            <a:r>
              <a:rPr lang="en" sz="1000">
                <a:latin typeface="Calibri"/>
                <a:ea typeface="Calibri"/>
                <a:cs typeface="Calibri"/>
                <a:sym typeface="Calibri"/>
              </a:rPr>
              <a:t> in Peth areas owing to the schools and colleges and narrow roads and lanes.</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IT offices located in Hinjewadi and Kharadi and Industrial Zone at Bhosari very often see evening congestion.</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The city has built 50+ flyovers, which have only shifted the bottlenecks from road intersections to here.</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The annual road budget has grown at 25% from 2016 to 2020 still no solutions address the major bottlenecks.</a:t>
            </a:r>
            <a:endParaRPr sz="1000">
              <a:latin typeface="Calibri"/>
              <a:ea typeface="Calibri"/>
              <a:cs typeface="Calibri"/>
              <a:sym typeface="Calibri"/>
            </a:endParaRPr>
          </a:p>
        </p:txBody>
      </p:sp>
      <p:sp>
        <p:nvSpPr>
          <p:cNvPr id="68" name="Google Shape;68;p14"/>
          <p:cNvSpPr txBox="1"/>
          <p:nvPr/>
        </p:nvSpPr>
        <p:spPr>
          <a:xfrm>
            <a:off x="5013250" y="486800"/>
            <a:ext cx="3814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Impact of </a:t>
            </a:r>
            <a:r>
              <a:rPr lang="en" sz="1200">
                <a:latin typeface="Calibri"/>
                <a:ea typeface="Calibri"/>
                <a:cs typeface="Calibri"/>
                <a:sym typeface="Calibri"/>
              </a:rPr>
              <a:t>solving</a:t>
            </a:r>
            <a:r>
              <a:rPr lang="en" sz="1200">
                <a:latin typeface="Calibri"/>
                <a:ea typeface="Calibri"/>
                <a:cs typeface="Calibri"/>
                <a:sym typeface="Calibri"/>
              </a:rPr>
              <a:t> the </a:t>
            </a:r>
            <a:r>
              <a:rPr lang="en" sz="1200">
                <a:latin typeface="Calibri"/>
                <a:ea typeface="Calibri"/>
                <a:cs typeface="Calibri"/>
                <a:sym typeface="Calibri"/>
              </a:rPr>
              <a:t>problem</a:t>
            </a:r>
            <a:r>
              <a:rPr lang="en" sz="1200">
                <a:latin typeface="Calibri"/>
                <a:ea typeface="Calibri"/>
                <a:cs typeface="Calibri"/>
                <a:sym typeface="Calibri"/>
              </a:rPr>
              <a:t>:</a:t>
            </a:r>
            <a:endParaRPr sz="12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Reduction in congestion mainly in busy parts of Pune.</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Shrinking the concentration of pollutants like PM10 and PM2.5 from the air.</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Revenue </a:t>
            </a:r>
            <a:r>
              <a:rPr lang="en" sz="1000">
                <a:latin typeface="Calibri"/>
                <a:ea typeface="Calibri"/>
                <a:cs typeface="Calibri"/>
                <a:sym typeface="Calibri"/>
              </a:rPr>
              <a:t>opportunities</a:t>
            </a:r>
            <a:r>
              <a:rPr lang="en" sz="1000">
                <a:latin typeface="Calibri"/>
                <a:ea typeface="Calibri"/>
                <a:cs typeface="Calibri"/>
                <a:sym typeface="Calibri"/>
              </a:rPr>
              <a:t> from the development of existing public transports like metro, buses.</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Safer transits and reduction in the number of fatal road related accidents.</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Economic</a:t>
            </a:r>
            <a:r>
              <a:rPr lang="en" sz="1000">
                <a:latin typeface="Calibri"/>
                <a:ea typeface="Calibri"/>
                <a:cs typeface="Calibri"/>
                <a:sym typeface="Calibri"/>
              </a:rPr>
              <a:t> loss and increase in </a:t>
            </a:r>
            <a:r>
              <a:rPr lang="en" sz="1000">
                <a:latin typeface="Calibri"/>
                <a:ea typeface="Calibri"/>
                <a:cs typeface="Calibri"/>
                <a:sym typeface="Calibri"/>
              </a:rPr>
              <a:t>logistic</a:t>
            </a:r>
            <a:r>
              <a:rPr lang="en" sz="1000">
                <a:latin typeface="Calibri"/>
                <a:ea typeface="Calibri"/>
                <a:cs typeface="Calibri"/>
                <a:sym typeface="Calibri"/>
              </a:rPr>
              <a:t> cost incurred from jams can be reduced.</a:t>
            </a:r>
            <a:endParaRPr sz="1000">
              <a:latin typeface="Calibri"/>
              <a:ea typeface="Calibri"/>
              <a:cs typeface="Calibri"/>
              <a:sym typeface="Calibri"/>
            </a:endParaRPr>
          </a:p>
        </p:txBody>
      </p:sp>
      <p:pic>
        <p:nvPicPr>
          <p:cNvPr id="69" name="Google Shape;69;p14"/>
          <p:cNvPicPr preferRelativeResize="0"/>
          <p:nvPr/>
        </p:nvPicPr>
        <p:blipFill rotWithShape="1">
          <a:blip r:embed="rId3">
            <a:alphaModFix/>
          </a:blip>
          <a:srcRect b="32950" l="43409" r="24035" t="27316"/>
          <a:stretch/>
        </p:blipFill>
        <p:spPr>
          <a:xfrm>
            <a:off x="86050" y="2367125"/>
            <a:ext cx="2932598" cy="2013325"/>
          </a:xfrm>
          <a:prstGeom prst="rect">
            <a:avLst/>
          </a:prstGeom>
          <a:noFill/>
          <a:ln>
            <a:noFill/>
          </a:ln>
        </p:spPr>
      </p:pic>
      <p:pic>
        <p:nvPicPr>
          <p:cNvPr id="70" name="Google Shape;70;p14"/>
          <p:cNvPicPr preferRelativeResize="0"/>
          <p:nvPr/>
        </p:nvPicPr>
        <p:blipFill rotWithShape="1">
          <a:blip r:embed="rId4">
            <a:alphaModFix/>
          </a:blip>
          <a:srcRect b="29153" l="43066" r="23884" t="28311"/>
          <a:stretch/>
        </p:blipFill>
        <p:spPr>
          <a:xfrm>
            <a:off x="3085175" y="2400375"/>
            <a:ext cx="2780962" cy="2013325"/>
          </a:xfrm>
          <a:prstGeom prst="rect">
            <a:avLst/>
          </a:prstGeom>
          <a:noFill/>
          <a:ln>
            <a:noFill/>
          </a:ln>
        </p:spPr>
      </p:pic>
      <p:graphicFrame>
        <p:nvGraphicFramePr>
          <p:cNvPr id="71" name="Google Shape;71;p14"/>
          <p:cNvGraphicFramePr/>
          <p:nvPr/>
        </p:nvGraphicFramePr>
        <p:xfrm>
          <a:off x="5916225" y="2419345"/>
          <a:ext cx="3000000" cy="3000000"/>
        </p:xfrm>
        <a:graphic>
          <a:graphicData uri="http://schemas.openxmlformats.org/drawingml/2006/table">
            <a:tbl>
              <a:tblPr>
                <a:noFill/>
                <a:tableStyleId>{55095707-59DD-4967-BC8D-AD78FA54ECD1}</a:tableStyleId>
              </a:tblPr>
              <a:tblGrid>
                <a:gridCol w="549300"/>
                <a:gridCol w="679550"/>
                <a:gridCol w="526650"/>
                <a:gridCol w="558550"/>
                <a:gridCol w="758075"/>
              </a:tblGrid>
              <a:tr h="296725">
                <a:tc>
                  <a:txBody>
                    <a:bodyPr/>
                    <a:lstStyle/>
                    <a:p>
                      <a:pPr indent="0" lvl="0" marL="0" rtl="0" algn="ctr">
                        <a:spcBef>
                          <a:spcPts val="0"/>
                        </a:spcBef>
                        <a:spcAft>
                          <a:spcPts val="0"/>
                        </a:spcAft>
                        <a:buNone/>
                      </a:pPr>
                      <a:r>
                        <a:rPr lang="en" sz="800">
                          <a:latin typeface="Calibri"/>
                          <a:ea typeface="Calibri"/>
                          <a:cs typeface="Calibri"/>
                          <a:sym typeface="Calibri"/>
                        </a:rPr>
                        <a:t>City</a:t>
                      </a:r>
                      <a:endParaRPr sz="800">
                        <a:latin typeface="Calibri"/>
                        <a:ea typeface="Calibri"/>
                        <a:cs typeface="Calibri"/>
                        <a:sym typeface="Calibri"/>
                      </a:endParaRPr>
                    </a:p>
                  </a:txBody>
                  <a:tcPr marT="91425" marB="91425" marR="91425" marL="91425" anchor="ctr">
                    <a:lnL cap="flat" cmpd="sng" w="9525">
                      <a:solidFill>
                        <a:schemeClr val="accent4"/>
                      </a:solidFill>
                      <a:prstDash val="dot"/>
                      <a:round/>
                      <a:headEnd len="sm" w="sm" type="none"/>
                      <a:tailEnd len="sm" w="sm" type="none"/>
                    </a:lnL>
                    <a:lnR cap="flat" cmpd="sng" w="9525">
                      <a:solidFill>
                        <a:schemeClr val="accent4"/>
                      </a:solidFill>
                      <a:prstDash val="dot"/>
                      <a:round/>
                      <a:headEnd len="sm" w="sm" type="none"/>
                      <a:tailEnd len="sm" w="sm" type="none"/>
                    </a:lnR>
                    <a:lnT cap="flat" cmpd="sng" w="9525">
                      <a:solidFill>
                        <a:schemeClr val="accent4"/>
                      </a:solidFill>
                      <a:prstDash val="dot"/>
                      <a:round/>
                      <a:headEnd len="sm" w="sm" type="none"/>
                      <a:tailEnd len="sm" w="sm" type="none"/>
                    </a:lnT>
                    <a:lnB cap="flat" cmpd="sng" w="9525">
                      <a:solidFill>
                        <a:schemeClr val="accent4"/>
                      </a:solidFill>
                      <a:prstDash val="dot"/>
                      <a:round/>
                      <a:headEnd len="sm" w="sm" type="none"/>
                      <a:tailEnd len="sm" w="sm" type="none"/>
                    </a:lnB>
                  </a:tcPr>
                </a:tc>
                <a:tc>
                  <a:txBody>
                    <a:bodyPr/>
                    <a:lstStyle/>
                    <a:p>
                      <a:pPr indent="0" lvl="0" marL="0" rtl="0" algn="ctr">
                        <a:spcBef>
                          <a:spcPts val="0"/>
                        </a:spcBef>
                        <a:spcAft>
                          <a:spcPts val="0"/>
                        </a:spcAft>
                        <a:buNone/>
                      </a:pPr>
                      <a:r>
                        <a:rPr lang="en" sz="800">
                          <a:latin typeface="Calibri"/>
                          <a:ea typeface="Calibri"/>
                          <a:cs typeface="Calibri"/>
                          <a:sym typeface="Calibri"/>
                        </a:rPr>
                        <a:t>Pollutant</a:t>
                      </a:r>
                      <a:endParaRPr sz="800">
                        <a:latin typeface="Calibri"/>
                        <a:ea typeface="Calibri"/>
                        <a:cs typeface="Calibri"/>
                        <a:sym typeface="Calibri"/>
                      </a:endParaRPr>
                    </a:p>
                  </a:txBody>
                  <a:tcPr marT="91425" marB="91425" marR="91425" marL="91425" anchor="ctr">
                    <a:lnL cap="flat" cmpd="sng" w="9525">
                      <a:solidFill>
                        <a:schemeClr val="accent4"/>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lang="en" sz="800">
                          <a:latin typeface="Calibri"/>
                          <a:ea typeface="Calibri"/>
                          <a:cs typeface="Calibri"/>
                          <a:sym typeface="Calibri"/>
                        </a:rPr>
                        <a:t>Sunday</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lang="en" sz="800">
                          <a:latin typeface="Calibri"/>
                          <a:ea typeface="Calibri"/>
                          <a:cs typeface="Calibri"/>
                          <a:sym typeface="Calibri"/>
                        </a:rPr>
                        <a:t>Monday</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lang="en" sz="800">
                          <a:latin typeface="Calibri"/>
                          <a:ea typeface="Calibri"/>
                          <a:cs typeface="Calibri"/>
                          <a:sym typeface="Calibri"/>
                        </a:rPr>
                        <a:t>Wednesday</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rowSpan="2">
                  <a:txBody>
                    <a:bodyPr/>
                    <a:lstStyle/>
                    <a:p>
                      <a:pPr indent="0" lvl="0" marL="0" rtl="0" algn="ctr">
                        <a:spcBef>
                          <a:spcPts val="0"/>
                        </a:spcBef>
                        <a:spcAft>
                          <a:spcPts val="0"/>
                        </a:spcAft>
                        <a:buNone/>
                      </a:pPr>
                      <a:r>
                        <a:rPr lang="en" sz="1000">
                          <a:solidFill>
                            <a:schemeClr val="lt1"/>
                          </a:solidFill>
                          <a:latin typeface="Calibri"/>
                          <a:ea typeface="Calibri"/>
                          <a:cs typeface="Calibri"/>
                          <a:sym typeface="Calibri"/>
                        </a:rPr>
                        <a:t>Pune</a:t>
                      </a:r>
                      <a:endParaRPr sz="1000">
                        <a:solidFill>
                          <a:schemeClr val="lt1"/>
                        </a:solidFill>
                        <a:latin typeface="Calibri"/>
                        <a:ea typeface="Calibri"/>
                        <a:cs typeface="Calibri"/>
                        <a:sym typeface="Calibr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FF9900"/>
                      </a:solidFill>
                      <a:prstDash val="dot"/>
                      <a:round/>
                      <a:headEnd len="sm" w="sm" type="none"/>
                      <a:tailEnd len="sm" w="sm" type="none"/>
                    </a:lnR>
                    <a:lnT cap="flat" cmpd="sng" w="9525">
                      <a:solidFill>
                        <a:schemeClr val="accent4"/>
                      </a:solidFill>
                      <a:prstDash val="dot"/>
                      <a:round/>
                      <a:headEnd len="sm" w="sm" type="none"/>
                      <a:tailEnd len="sm" w="sm" type="none"/>
                    </a:lnT>
                    <a:lnB cap="flat" cmpd="sng" w="9525">
                      <a:solidFill>
                        <a:schemeClr val="dk1">
                          <a:alpha val="0"/>
                        </a:scheme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lang="en" sz="800">
                          <a:latin typeface="Calibri"/>
                          <a:ea typeface="Calibri"/>
                          <a:cs typeface="Calibri"/>
                          <a:sym typeface="Calibri"/>
                        </a:rPr>
                        <a:t>PM10</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124</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106</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106</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vMerge="1"/>
                <a:tc>
                  <a:txBody>
                    <a:bodyPr/>
                    <a:lstStyle/>
                    <a:p>
                      <a:pPr indent="0" lvl="0" marL="0" rtl="0" algn="ctr">
                        <a:spcBef>
                          <a:spcPts val="0"/>
                        </a:spcBef>
                        <a:spcAft>
                          <a:spcPts val="0"/>
                        </a:spcAft>
                        <a:buNone/>
                      </a:pPr>
                      <a:r>
                        <a:rPr lang="en" sz="800">
                          <a:latin typeface="Calibri"/>
                          <a:ea typeface="Calibri"/>
                          <a:cs typeface="Calibri"/>
                          <a:sym typeface="Calibri"/>
                        </a:rPr>
                        <a:t>PM2.5</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66</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59</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59</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rowSpan="2">
                  <a:txBody>
                    <a:bodyPr/>
                    <a:lstStyle/>
                    <a:p>
                      <a:pPr indent="0" lvl="0" marL="0" rtl="0" algn="ctr">
                        <a:spcBef>
                          <a:spcPts val="0"/>
                        </a:spcBef>
                        <a:spcAft>
                          <a:spcPts val="0"/>
                        </a:spcAft>
                        <a:buNone/>
                      </a:pPr>
                      <a:r>
                        <a:rPr lang="en" sz="1000">
                          <a:solidFill>
                            <a:schemeClr val="lt1"/>
                          </a:solidFill>
                          <a:latin typeface="Calibri"/>
                          <a:ea typeface="Calibri"/>
                          <a:cs typeface="Calibri"/>
                          <a:sym typeface="Calibri"/>
                        </a:rPr>
                        <a:t>Delhi</a:t>
                      </a:r>
                      <a:endParaRPr sz="1000">
                        <a:solidFill>
                          <a:schemeClr val="lt1"/>
                        </a:solidFill>
                        <a:latin typeface="Calibri"/>
                        <a:ea typeface="Calibri"/>
                        <a:cs typeface="Calibri"/>
                        <a:sym typeface="Calibr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FF9900"/>
                      </a:solidFill>
                      <a:prstDash val="dot"/>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sz="800">
                          <a:latin typeface="Calibri"/>
                          <a:ea typeface="Calibri"/>
                          <a:cs typeface="Calibri"/>
                          <a:sym typeface="Calibri"/>
                        </a:rPr>
                        <a:t>PM10</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359</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356</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357</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vMerge="1"/>
                <a:tc>
                  <a:txBody>
                    <a:bodyPr/>
                    <a:lstStyle/>
                    <a:p>
                      <a:pPr indent="0" lvl="0" marL="0" rtl="0" algn="ctr">
                        <a:spcBef>
                          <a:spcPts val="0"/>
                        </a:spcBef>
                        <a:spcAft>
                          <a:spcPts val="0"/>
                        </a:spcAft>
                        <a:buNone/>
                      </a:pPr>
                      <a:r>
                        <a:rPr lang="en" sz="800">
                          <a:latin typeface="Calibri"/>
                          <a:ea typeface="Calibri"/>
                          <a:cs typeface="Calibri"/>
                          <a:sym typeface="Calibri"/>
                        </a:rPr>
                        <a:t>PM2.5</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225</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223</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216</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rowSpan="2">
                  <a:txBody>
                    <a:bodyPr/>
                    <a:lstStyle/>
                    <a:p>
                      <a:pPr indent="0" lvl="0" marL="0" rtl="0" algn="ctr">
                        <a:spcBef>
                          <a:spcPts val="0"/>
                        </a:spcBef>
                        <a:spcAft>
                          <a:spcPts val="0"/>
                        </a:spcAft>
                        <a:buNone/>
                      </a:pPr>
                      <a:r>
                        <a:rPr lang="en" sz="800">
                          <a:solidFill>
                            <a:schemeClr val="lt1"/>
                          </a:solidFill>
                          <a:latin typeface="Calibri"/>
                          <a:ea typeface="Calibri"/>
                          <a:cs typeface="Calibri"/>
                          <a:sym typeface="Calibri"/>
                        </a:rPr>
                        <a:t>Mumbai</a:t>
                      </a:r>
                      <a:endParaRPr sz="800">
                        <a:solidFill>
                          <a:schemeClr val="lt1"/>
                        </a:solidFill>
                        <a:latin typeface="Calibri"/>
                        <a:ea typeface="Calibri"/>
                        <a:cs typeface="Calibri"/>
                        <a:sym typeface="Calibr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FF9900"/>
                      </a:solidFill>
                      <a:prstDash val="dot"/>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sz="800">
                          <a:latin typeface="Calibri"/>
                          <a:ea typeface="Calibri"/>
                          <a:cs typeface="Calibri"/>
                          <a:sym typeface="Calibri"/>
                        </a:rPr>
                        <a:t>PM10</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149</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148</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148</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r h="275850">
                <a:tc vMerge="1"/>
                <a:tc>
                  <a:txBody>
                    <a:bodyPr/>
                    <a:lstStyle/>
                    <a:p>
                      <a:pPr indent="0" lvl="0" marL="0" rtl="0" algn="ctr">
                        <a:spcBef>
                          <a:spcPts val="0"/>
                        </a:spcBef>
                        <a:spcAft>
                          <a:spcPts val="0"/>
                        </a:spcAft>
                        <a:buNone/>
                      </a:pPr>
                      <a:r>
                        <a:rPr lang="en" sz="800">
                          <a:latin typeface="Calibri"/>
                          <a:ea typeface="Calibri"/>
                          <a:cs typeface="Calibri"/>
                          <a:sym typeface="Calibri"/>
                        </a:rPr>
                        <a:t>PM2.5</a:t>
                      </a:r>
                      <a:endParaRPr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110</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110</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c>
                  <a:txBody>
                    <a:bodyPr/>
                    <a:lstStyle/>
                    <a:p>
                      <a:pPr indent="0" lvl="0" marL="0" rtl="0" algn="ctr">
                        <a:spcBef>
                          <a:spcPts val="0"/>
                        </a:spcBef>
                        <a:spcAft>
                          <a:spcPts val="0"/>
                        </a:spcAft>
                        <a:buNone/>
                      </a:pPr>
                      <a:r>
                        <a:rPr b="1" lang="en" sz="800">
                          <a:latin typeface="Calibri"/>
                          <a:ea typeface="Calibri"/>
                          <a:cs typeface="Calibri"/>
                          <a:sym typeface="Calibri"/>
                        </a:rPr>
                        <a:t>108</a:t>
                      </a:r>
                      <a:endParaRPr b="1" sz="800">
                        <a:latin typeface="Calibri"/>
                        <a:ea typeface="Calibri"/>
                        <a:cs typeface="Calibri"/>
                        <a:sym typeface="Calibri"/>
                      </a:endParaRPr>
                    </a:p>
                  </a:txBody>
                  <a:tcPr marT="91425" marB="91425" marR="91425" marL="91425" anchor="ctr">
                    <a:lnL cap="flat" cmpd="sng" w="9525">
                      <a:solidFill>
                        <a:srgbClr val="FF9900"/>
                      </a:solidFill>
                      <a:prstDash val="dot"/>
                      <a:round/>
                      <a:headEnd len="sm" w="sm" type="none"/>
                      <a:tailEnd len="sm" w="sm" type="none"/>
                    </a:lnL>
                    <a:lnR cap="flat" cmpd="sng" w="9525">
                      <a:solidFill>
                        <a:srgbClr val="FF9900"/>
                      </a:solidFill>
                      <a:prstDash val="dot"/>
                      <a:round/>
                      <a:headEnd len="sm" w="sm" type="none"/>
                      <a:tailEnd len="sm" w="sm" type="none"/>
                    </a:lnR>
                    <a:lnT cap="flat" cmpd="sng" w="9525">
                      <a:solidFill>
                        <a:srgbClr val="FF9900"/>
                      </a:solidFill>
                      <a:prstDash val="dot"/>
                      <a:round/>
                      <a:headEnd len="sm" w="sm" type="none"/>
                      <a:tailEnd len="sm" w="sm" type="none"/>
                    </a:lnT>
                    <a:lnB cap="flat" cmpd="sng" w="9525">
                      <a:solidFill>
                        <a:srgbClr val="FF9900"/>
                      </a:solidFill>
                      <a:prstDash val="dot"/>
                      <a:round/>
                      <a:headEnd len="sm" w="sm" type="none"/>
                      <a:tailEnd len="sm" w="sm" type="none"/>
                    </a:lnB>
                  </a:tcPr>
                </a:tc>
              </a:tr>
            </a:tbl>
          </a:graphicData>
        </a:graphic>
      </p:graphicFrame>
      <p:sp>
        <p:nvSpPr>
          <p:cNvPr id="72" name="Google Shape;72;p14"/>
          <p:cNvSpPr txBox="1"/>
          <p:nvPr/>
        </p:nvSpPr>
        <p:spPr>
          <a:xfrm>
            <a:off x="79225" y="4804650"/>
            <a:ext cx="895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Note: Moderate level of PM2.5 is 12-35 ug/m</a:t>
            </a:r>
            <a:r>
              <a:rPr baseline="30000" lang="en" sz="800">
                <a:solidFill>
                  <a:schemeClr val="dk1"/>
                </a:solidFill>
                <a:latin typeface="Calibri"/>
                <a:ea typeface="Calibri"/>
                <a:cs typeface="Calibri"/>
                <a:sym typeface="Calibri"/>
              </a:rPr>
              <a:t>3</a:t>
            </a:r>
            <a:r>
              <a:rPr lang="en" sz="800">
                <a:solidFill>
                  <a:schemeClr val="dk1"/>
                </a:solidFill>
                <a:latin typeface="Calibri"/>
                <a:ea typeface="Calibri"/>
                <a:cs typeface="Calibri"/>
                <a:sym typeface="Calibri"/>
              </a:rPr>
              <a:t> and PM10 is 55 ug/m</a:t>
            </a:r>
            <a:r>
              <a:rPr baseline="30000" lang="en" sz="800">
                <a:solidFill>
                  <a:schemeClr val="dk1"/>
                </a:solidFill>
                <a:latin typeface="Calibri"/>
                <a:ea typeface="Calibri"/>
                <a:cs typeface="Calibri"/>
                <a:sym typeface="Calibri"/>
              </a:rPr>
              <a:t>3</a:t>
            </a:r>
            <a:r>
              <a:rPr lang="en" sz="800">
                <a:solidFill>
                  <a:schemeClr val="dk1"/>
                </a:solidFill>
                <a:latin typeface="Calibri"/>
                <a:ea typeface="Calibri"/>
                <a:cs typeface="Calibri"/>
                <a:sym typeface="Calibri"/>
              </a:rPr>
              <a:t>. Safe levels are below 12 for both.  References for the data present above: </a:t>
            </a:r>
            <a:r>
              <a:rPr lang="en" sz="800" u="sng">
                <a:solidFill>
                  <a:schemeClr val="hlink"/>
                </a:solidFill>
                <a:latin typeface="Calibri"/>
                <a:ea typeface="Calibri"/>
                <a:cs typeface="Calibri"/>
                <a:sym typeface="Calibri"/>
                <a:hlinkClick r:id="rId5"/>
              </a:rPr>
              <a:t>Pune Traffic Congestion</a:t>
            </a:r>
            <a:r>
              <a:rPr lang="en" sz="800">
                <a:solidFill>
                  <a:schemeClr val="dk1"/>
                </a:solidFill>
                <a:latin typeface="Calibri"/>
                <a:ea typeface="Calibri"/>
                <a:cs typeface="Calibri"/>
                <a:sym typeface="Calibri"/>
              </a:rPr>
              <a:t>. PMPML:</a:t>
            </a:r>
            <a:endParaRPr sz="800">
              <a:solidFill>
                <a:schemeClr val="dk1"/>
              </a:solidFill>
              <a:latin typeface="Calibri"/>
              <a:ea typeface="Calibri"/>
              <a:cs typeface="Calibri"/>
              <a:sym typeface="Calibri"/>
            </a:endParaRPr>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25" y="-16650"/>
            <a:ext cx="4698000" cy="3849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Reasons for traffic congestions and problems in Pune                           </a:t>
            </a:r>
            <a:endParaRPr sz="1300">
              <a:solidFill>
                <a:schemeClr val="dk1"/>
              </a:solidFill>
              <a:latin typeface="Calibri"/>
              <a:ea typeface="Calibri"/>
              <a:cs typeface="Calibri"/>
              <a:sym typeface="Calibri"/>
            </a:endParaRPr>
          </a:p>
        </p:txBody>
      </p:sp>
      <p:sp>
        <p:nvSpPr>
          <p:cNvPr id="79" name="Google Shape;79;p15"/>
          <p:cNvSpPr/>
          <p:nvPr/>
        </p:nvSpPr>
        <p:spPr>
          <a:xfrm>
            <a:off x="4697825" y="368250"/>
            <a:ext cx="4446300" cy="47751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109600" y="373650"/>
            <a:ext cx="44679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Calibri"/>
                <a:ea typeface="Calibri"/>
                <a:cs typeface="Calibri"/>
                <a:sym typeface="Calibri"/>
              </a:rPr>
              <a:t>While a lot of factors make the traffic </a:t>
            </a:r>
            <a:r>
              <a:rPr lang="en" sz="1000">
                <a:latin typeface="Calibri"/>
                <a:ea typeface="Calibri"/>
                <a:cs typeface="Calibri"/>
                <a:sym typeface="Calibri"/>
              </a:rPr>
              <a:t>problem</a:t>
            </a:r>
            <a:r>
              <a:rPr lang="en" sz="1000">
                <a:latin typeface="Calibri"/>
                <a:ea typeface="Calibri"/>
                <a:cs typeface="Calibri"/>
                <a:sym typeface="Calibri"/>
              </a:rPr>
              <a:t> in Pune unique compared to other cities. Consider some results based on the following research paper </a:t>
            </a:r>
            <a:r>
              <a:rPr lang="en" sz="1000" u="sng">
                <a:solidFill>
                  <a:schemeClr val="hlink"/>
                </a:solidFill>
                <a:latin typeface="Calibri"/>
                <a:ea typeface="Calibri"/>
                <a:cs typeface="Calibri"/>
                <a:sym typeface="Calibri"/>
                <a:hlinkClick r:id="rId3"/>
              </a:rPr>
              <a:t>Road Traffic Congestion: A case study of Pune</a:t>
            </a:r>
            <a:r>
              <a:rPr lang="en" sz="1000">
                <a:latin typeface="Calibri"/>
                <a:ea typeface="Calibri"/>
                <a:cs typeface="Calibri"/>
                <a:sym typeface="Calibri"/>
              </a:rPr>
              <a:t>. A great length of roads in Pune is narrow and is made narrower by footpath parking, halting etc. Heavy vehicle transit goes through the main city making the </a:t>
            </a:r>
            <a:r>
              <a:rPr lang="en" sz="1000">
                <a:latin typeface="Calibri"/>
                <a:ea typeface="Calibri"/>
                <a:cs typeface="Calibri"/>
                <a:sym typeface="Calibri"/>
              </a:rPr>
              <a:t>problem</a:t>
            </a:r>
            <a:r>
              <a:rPr lang="en" sz="1000">
                <a:latin typeface="Calibri"/>
                <a:ea typeface="Calibri"/>
                <a:cs typeface="Calibri"/>
                <a:sym typeface="Calibri"/>
              </a:rPr>
              <a:t> worse. Occasionally the traffic signals are out of sync creating chaos. Let’s look at some </a:t>
            </a:r>
            <a:r>
              <a:rPr lang="en" sz="1000">
                <a:latin typeface="Calibri"/>
                <a:ea typeface="Calibri"/>
                <a:cs typeface="Calibri"/>
                <a:sym typeface="Calibri"/>
              </a:rPr>
              <a:t>statistical</a:t>
            </a:r>
            <a:r>
              <a:rPr lang="en" sz="1000">
                <a:latin typeface="Calibri"/>
                <a:ea typeface="Calibri"/>
                <a:cs typeface="Calibri"/>
                <a:sym typeface="Calibri"/>
              </a:rPr>
              <a:t> data for other reasons:</a:t>
            </a:r>
            <a:endParaRPr sz="1000">
              <a:latin typeface="Calibri"/>
              <a:ea typeface="Calibri"/>
              <a:cs typeface="Calibri"/>
              <a:sym typeface="Calibri"/>
            </a:endParaRPr>
          </a:p>
        </p:txBody>
      </p:sp>
      <p:pic>
        <p:nvPicPr>
          <p:cNvPr id="81" name="Google Shape;81;p15" title="Points scored"/>
          <p:cNvPicPr preferRelativeResize="0"/>
          <p:nvPr/>
        </p:nvPicPr>
        <p:blipFill>
          <a:blip r:embed="rId4">
            <a:alphaModFix/>
          </a:blip>
          <a:stretch>
            <a:fillRect/>
          </a:stretch>
        </p:blipFill>
        <p:spPr>
          <a:xfrm>
            <a:off x="76200" y="1514850"/>
            <a:ext cx="2215317" cy="1369801"/>
          </a:xfrm>
          <a:prstGeom prst="rect">
            <a:avLst/>
          </a:prstGeom>
          <a:noFill/>
          <a:ln>
            <a:noFill/>
          </a:ln>
          <a:effectLst>
            <a:outerShdw blurRad="57150" rotWithShape="0" algn="bl" dir="5400000" dist="19050">
              <a:srgbClr val="000000">
                <a:alpha val="50000"/>
              </a:srgbClr>
            </a:outerShdw>
          </a:effectLst>
        </p:spPr>
      </p:pic>
      <p:pic>
        <p:nvPicPr>
          <p:cNvPr id="82" name="Google Shape;82;p15" title="Points scored"/>
          <p:cNvPicPr preferRelativeResize="0"/>
          <p:nvPr/>
        </p:nvPicPr>
        <p:blipFill>
          <a:blip r:embed="rId5">
            <a:alphaModFix/>
          </a:blip>
          <a:stretch>
            <a:fillRect/>
          </a:stretch>
        </p:blipFill>
        <p:spPr>
          <a:xfrm>
            <a:off x="2387013" y="1514852"/>
            <a:ext cx="2215326" cy="1369797"/>
          </a:xfrm>
          <a:prstGeom prst="rect">
            <a:avLst/>
          </a:prstGeom>
          <a:noFill/>
          <a:ln>
            <a:noFill/>
          </a:ln>
          <a:effectLst>
            <a:outerShdw blurRad="57150" rotWithShape="0" algn="bl" dir="5400000" dist="19050">
              <a:srgbClr val="000000">
                <a:alpha val="50000"/>
              </a:srgbClr>
            </a:outerShdw>
          </a:effectLst>
        </p:spPr>
      </p:pic>
      <p:pic>
        <p:nvPicPr>
          <p:cNvPr id="83" name="Google Shape;83;p15"/>
          <p:cNvPicPr preferRelativeResize="0"/>
          <p:nvPr/>
        </p:nvPicPr>
        <p:blipFill>
          <a:blip r:embed="rId6">
            <a:alphaModFix/>
          </a:blip>
          <a:stretch>
            <a:fillRect/>
          </a:stretch>
        </p:blipFill>
        <p:spPr>
          <a:xfrm>
            <a:off x="76200" y="2960851"/>
            <a:ext cx="2435602" cy="1877850"/>
          </a:xfrm>
          <a:prstGeom prst="rect">
            <a:avLst/>
          </a:prstGeom>
          <a:noFill/>
          <a:ln>
            <a:noFill/>
          </a:ln>
          <a:effectLst>
            <a:outerShdw blurRad="57150" rotWithShape="0" algn="bl" dir="5400000" dist="19050">
              <a:srgbClr val="000000">
                <a:alpha val="50000"/>
              </a:srgbClr>
            </a:outerShdw>
          </a:effectLst>
        </p:spPr>
      </p:pic>
      <p:sp>
        <p:nvSpPr>
          <p:cNvPr id="84" name="Google Shape;84;p15"/>
          <p:cNvSpPr txBox="1"/>
          <p:nvPr/>
        </p:nvSpPr>
        <p:spPr>
          <a:xfrm>
            <a:off x="2630200" y="3075875"/>
            <a:ext cx="19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 name="Google Shape;85;p15"/>
          <p:cNvSpPr txBox="1"/>
          <p:nvPr/>
        </p:nvSpPr>
        <p:spPr>
          <a:xfrm>
            <a:off x="2635550" y="2841150"/>
            <a:ext cx="19419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Calibri"/>
                <a:ea typeface="Calibri"/>
                <a:cs typeface="Calibri"/>
                <a:sym typeface="Calibri"/>
              </a:rPr>
              <a:t>Pune metro has connected major IT areas with the main city very well but </a:t>
            </a:r>
            <a:r>
              <a:rPr lang="en" sz="1000">
                <a:latin typeface="Calibri"/>
                <a:ea typeface="Calibri"/>
                <a:cs typeface="Calibri"/>
                <a:sym typeface="Calibri"/>
              </a:rPr>
              <a:t>around</a:t>
            </a:r>
            <a:r>
              <a:rPr lang="en" sz="1000">
                <a:latin typeface="Calibri"/>
                <a:ea typeface="Calibri"/>
                <a:cs typeface="Calibri"/>
                <a:sym typeface="Calibri"/>
              </a:rPr>
              <a:t> </a:t>
            </a:r>
            <a:r>
              <a:rPr b="1" lang="en" sz="1000">
                <a:latin typeface="Calibri"/>
                <a:ea typeface="Calibri"/>
                <a:cs typeface="Calibri"/>
                <a:sym typeface="Calibri"/>
              </a:rPr>
              <a:t>70%</a:t>
            </a:r>
            <a:r>
              <a:rPr lang="en" sz="1000">
                <a:latin typeface="Calibri"/>
                <a:ea typeface="Calibri"/>
                <a:cs typeface="Calibri"/>
                <a:sym typeface="Calibri"/>
              </a:rPr>
              <a:t> of people travel using cars and bikes as there aren’t many transport options from metro stations. It has the potential to ease the load from the  existing public transport system  irrespective of the busy times across the day. Solutions like road-widening and flyovers. yield </a:t>
            </a:r>
            <a:r>
              <a:rPr lang="en" sz="1000">
                <a:latin typeface="Calibri"/>
                <a:ea typeface="Calibri"/>
                <a:cs typeface="Calibri"/>
                <a:sym typeface="Calibri"/>
              </a:rPr>
              <a:t>temporary</a:t>
            </a:r>
            <a:r>
              <a:rPr lang="en" sz="1000">
                <a:latin typeface="Calibri"/>
                <a:ea typeface="Calibri"/>
                <a:cs typeface="Calibri"/>
                <a:sym typeface="Calibri"/>
              </a:rPr>
              <a:t> results. More vehicles  bring back the city to square one. </a:t>
            </a:r>
            <a:endParaRPr sz="1000">
              <a:latin typeface="Calibri"/>
              <a:ea typeface="Calibri"/>
              <a:cs typeface="Calibri"/>
              <a:sym typeface="Calibri"/>
            </a:endParaRPr>
          </a:p>
        </p:txBody>
      </p:sp>
      <p:sp>
        <p:nvSpPr>
          <p:cNvPr id="86" name="Google Shape;86;p15"/>
          <p:cNvSpPr txBox="1"/>
          <p:nvPr/>
        </p:nvSpPr>
        <p:spPr>
          <a:xfrm>
            <a:off x="4697975" y="-16650"/>
            <a:ext cx="4446300" cy="3849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Short-term solutions for Pune traffic issues</a:t>
            </a:r>
            <a:endParaRPr sz="1300">
              <a:solidFill>
                <a:schemeClr val="dk1"/>
              </a:solidFill>
              <a:latin typeface="Calibri"/>
              <a:ea typeface="Calibri"/>
              <a:cs typeface="Calibri"/>
              <a:sym typeface="Calibri"/>
            </a:endParaRPr>
          </a:p>
        </p:txBody>
      </p:sp>
      <p:sp>
        <p:nvSpPr>
          <p:cNvPr id="87" name="Google Shape;87;p15"/>
          <p:cNvSpPr txBox="1"/>
          <p:nvPr/>
        </p:nvSpPr>
        <p:spPr>
          <a:xfrm>
            <a:off x="4783400" y="398700"/>
            <a:ext cx="40935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Calibri"/>
                <a:ea typeface="Calibri"/>
                <a:cs typeface="Calibri"/>
                <a:sym typeface="Calibri"/>
              </a:rPr>
              <a:t>While Pune still isn’t close to Delhi or Mumbai in terms of the scale of the problem but no action will lead to the same situation down the line. While solutions like </a:t>
            </a:r>
            <a:r>
              <a:rPr lang="en" sz="1000">
                <a:latin typeface="Calibri"/>
                <a:ea typeface="Calibri"/>
                <a:cs typeface="Calibri"/>
                <a:sym typeface="Calibri"/>
              </a:rPr>
              <a:t>flyovers</a:t>
            </a:r>
            <a:r>
              <a:rPr lang="en" sz="1000">
                <a:latin typeface="Calibri"/>
                <a:ea typeface="Calibri"/>
                <a:cs typeface="Calibri"/>
                <a:sym typeface="Calibri"/>
              </a:rPr>
              <a:t>, more and wider roads exist, I won’t discuss them as once the </a:t>
            </a:r>
            <a:r>
              <a:rPr lang="en" sz="1000">
                <a:latin typeface="Calibri"/>
                <a:ea typeface="Calibri"/>
                <a:cs typeface="Calibri"/>
                <a:sym typeface="Calibri"/>
              </a:rPr>
              <a:t>population</a:t>
            </a:r>
            <a:r>
              <a:rPr lang="en" sz="1000">
                <a:latin typeface="Calibri"/>
                <a:ea typeface="Calibri"/>
                <a:cs typeface="Calibri"/>
                <a:sym typeface="Calibri"/>
              </a:rPr>
              <a:t> and vehicle fleet of the city grows, these solutions start failing. A few short term </a:t>
            </a:r>
            <a:r>
              <a:rPr lang="en" sz="1000">
                <a:latin typeface="Calibri"/>
                <a:ea typeface="Calibri"/>
                <a:cs typeface="Calibri"/>
                <a:sym typeface="Calibri"/>
              </a:rPr>
              <a:t>strategies</a:t>
            </a:r>
            <a:r>
              <a:rPr lang="en" sz="1000">
                <a:latin typeface="Calibri"/>
                <a:ea typeface="Calibri"/>
                <a:cs typeface="Calibri"/>
                <a:sym typeface="Calibri"/>
              </a:rPr>
              <a:t> are discussed below which require minimum investments in terms of capital and time:</a:t>
            </a:r>
            <a:endParaRPr sz="1000">
              <a:latin typeface="Calibri"/>
              <a:ea typeface="Calibri"/>
              <a:cs typeface="Calibri"/>
              <a:sym typeface="Calibri"/>
            </a:endParaRPr>
          </a:p>
          <a:p>
            <a:pPr indent="-81787" lvl="0" marL="164592" rtl="0" algn="just">
              <a:spcBef>
                <a:spcPts val="0"/>
              </a:spcBef>
              <a:spcAft>
                <a:spcPts val="0"/>
              </a:spcAft>
              <a:buSzPts val="1000"/>
              <a:buFont typeface="Calibri"/>
              <a:buChar char="●"/>
            </a:pPr>
            <a:r>
              <a:rPr lang="en" sz="1000">
                <a:latin typeface="Calibri"/>
                <a:ea typeface="Calibri"/>
                <a:cs typeface="Calibri"/>
                <a:sym typeface="Calibri"/>
              </a:rPr>
              <a:t>Increase traffic police in areas with high seasonal congestion.</a:t>
            </a:r>
            <a:endParaRPr sz="1000">
              <a:latin typeface="Calibri"/>
              <a:ea typeface="Calibri"/>
              <a:cs typeface="Calibri"/>
              <a:sym typeface="Calibri"/>
            </a:endParaRPr>
          </a:p>
          <a:p>
            <a:pPr indent="-81787" lvl="0" marL="164592" rtl="0" algn="just">
              <a:spcBef>
                <a:spcPts val="0"/>
              </a:spcBef>
              <a:spcAft>
                <a:spcPts val="0"/>
              </a:spcAft>
              <a:buSzPts val="1000"/>
              <a:buFont typeface="Calibri"/>
              <a:buChar char="●"/>
            </a:pPr>
            <a:r>
              <a:rPr lang="en" sz="1000">
                <a:latin typeface="Calibri"/>
                <a:ea typeface="Calibri"/>
                <a:cs typeface="Calibri"/>
                <a:sym typeface="Calibri"/>
              </a:rPr>
              <a:t>Optimize</a:t>
            </a:r>
            <a:r>
              <a:rPr lang="en" sz="1000">
                <a:latin typeface="Calibri"/>
                <a:ea typeface="Calibri"/>
                <a:cs typeface="Calibri"/>
                <a:sym typeface="Calibri"/>
              </a:rPr>
              <a:t> traffic-light management across the city. </a:t>
            </a:r>
            <a:endParaRPr sz="1000">
              <a:latin typeface="Calibri"/>
              <a:ea typeface="Calibri"/>
              <a:cs typeface="Calibri"/>
              <a:sym typeface="Calibri"/>
            </a:endParaRPr>
          </a:p>
          <a:p>
            <a:pPr indent="-81787" lvl="0" marL="164592" rtl="0" algn="just">
              <a:spcBef>
                <a:spcPts val="0"/>
              </a:spcBef>
              <a:spcAft>
                <a:spcPts val="0"/>
              </a:spcAft>
              <a:buSzPts val="1000"/>
              <a:buFont typeface="Calibri"/>
              <a:buChar char="●"/>
            </a:pPr>
            <a:r>
              <a:rPr lang="en" sz="1000">
                <a:latin typeface="Calibri"/>
                <a:ea typeface="Calibri"/>
                <a:cs typeface="Calibri"/>
                <a:sym typeface="Calibri"/>
              </a:rPr>
              <a:t>Pune needs to extend parking zones, illegal parking on roads will be minimized and workplaces </a:t>
            </a:r>
            <a:r>
              <a:rPr lang="en" sz="1000">
                <a:latin typeface="Calibri"/>
                <a:ea typeface="Calibri"/>
                <a:cs typeface="Calibri"/>
                <a:sym typeface="Calibri"/>
              </a:rPr>
              <a:t>should have their own parking spaces.</a:t>
            </a:r>
            <a:endParaRPr sz="1000">
              <a:latin typeface="Calibri"/>
              <a:ea typeface="Calibri"/>
              <a:cs typeface="Calibri"/>
              <a:sym typeface="Calibri"/>
            </a:endParaRPr>
          </a:p>
          <a:p>
            <a:pPr indent="-81787" lvl="0" marL="164592" rtl="0" algn="just">
              <a:spcBef>
                <a:spcPts val="0"/>
              </a:spcBef>
              <a:spcAft>
                <a:spcPts val="0"/>
              </a:spcAft>
              <a:buSzPts val="1000"/>
              <a:buFont typeface="Calibri"/>
              <a:buChar char="●"/>
            </a:pPr>
            <a:r>
              <a:rPr lang="en" sz="1000">
                <a:solidFill>
                  <a:schemeClr val="dk1"/>
                </a:solidFill>
                <a:latin typeface="Calibri"/>
                <a:ea typeface="Calibri"/>
                <a:cs typeface="Calibri"/>
                <a:sym typeface="Calibri"/>
              </a:rPr>
              <a:t>Timing of diggings should be fixed and should be on a fast track so that the traffic does not get disrupted.</a:t>
            </a:r>
            <a:endParaRPr sz="1000">
              <a:latin typeface="Calibri"/>
              <a:ea typeface="Calibri"/>
              <a:cs typeface="Calibri"/>
              <a:sym typeface="Calibri"/>
            </a:endParaRPr>
          </a:p>
          <a:p>
            <a:pPr indent="-81787" lvl="0" marL="164592" rtl="0" algn="just">
              <a:spcBef>
                <a:spcPts val="0"/>
              </a:spcBef>
              <a:spcAft>
                <a:spcPts val="0"/>
              </a:spcAft>
              <a:buSzPts val="1000"/>
              <a:buFont typeface="Calibri"/>
              <a:buChar char="●"/>
            </a:pPr>
            <a:r>
              <a:rPr lang="en" sz="1000">
                <a:latin typeface="Calibri"/>
                <a:ea typeface="Calibri"/>
                <a:cs typeface="Calibri"/>
                <a:sym typeface="Calibri"/>
              </a:rPr>
              <a:t>The heavy vehicles should use a</a:t>
            </a:r>
            <a:r>
              <a:rPr lang="en" sz="1000">
                <a:latin typeface="Calibri"/>
                <a:ea typeface="Calibri"/>
                <a:cs typeface="Calibri"/>
                <a:sym typeface="Calibri"/>
              </a:rPr>
              <a:t>lternate routes and they should be penalized for entry into the main city without permission. </a:t>
            </a:r>
            <a:endParaRPr sz="1000">
              <a:latin typeface="Calibri"/>
              <a:ea typeface="Calibri"/>
              <a:cs typeface="Calibri"/>
              <a:sym typeface="Calibri"/>
            </a:endParaRPr>
          </a:p>
        </p:txBody>
      </p:sp>
      <p:pic>
        <p:nvPicPr>
          <p:cNvPr id="88" name="Google Shape;88;p15"/>
          <p:cNvPicPr preferRelativeResize="0"/>
          <p:nvPr/>
        </p:nvPicPr>
        <p:blipFill>
          <a:blip r:embed="rId7">
            <a:alphaModFix/>
          </a:blip>
          <a:stretch>
            <a:fillRect/>
          </a:stretch>
        </p:blipFill>
        <p:spPr>
          <a:xfrm>
            <a:off x="6263640" y="2773680"/>
            <a:ext cx="2834640" cy="2185800"/>
          </a:xfrm>
          <a:prstGeom prst="rect">
            <a:avLst/>
          </a:prstGeom>
          <a:noFill/>
          <a:ln>
            <a:noFill/>
          </a:ln>
          <a:effectLst>
            <a:outerShdw blurRad="57150" rotWithShape="0" algn="bl" dir="5400000" dist="19050">
              <a:srgbClr val="000000">
                <a:alpha val="50000"/>
              </a:srgbClr>
            </a:outerShdw>
          </a:effectLst>
        </p:spPr>
      </p:pic>
      <p:sp>
        <p:nvSpPr>
          <p:cNvPr id="89" name="Google Shape;89;p15"/>
          <p:cNvSpPr txBox="1"/>
          <p:nvPr/>
        </p:nvSpPr>
        <p:spPr>
          <a:xfrm>
            <a:off x="4779625" y="2926075"/>
            <a:ext cx="14877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dk1"/>
                </a:solidFill>
                <a:latin typeface="Calibri"/>
                <a:ea typeface="Calibri"/>
                <a:cs typeface="Calibri"/>
                <a:sym typeface="Calibri"/>
              </a:rPr>
              <a:t>Awareness about the benefits of public transport needs to increase. Its preference over private vehicles should increase over time. The same has to be done by promoting cycling and walking too.</a:t>
            </a:r>
            <a:endParaRPr/>
          </a:p>
        </p:txBody>
      </p:sp>
      <p:sp>
        <p:nvSpPr>
          <p:cNvPr id="90" name="Google Shape;90;p15"/>
          <p:cNvSpPr txBox="1"/>
          <p:nvPr>
            <p:ph idx="12" type="sldNum"/>
          </p:nvPr>
        </p:nvSpPr>
        <p:spPr>
          <a:xfrm>
            <a:off x="8472458" y="4815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nvSpPr>
        <p:spPr>
          <a:xfrm>
            <a:off x="-25" y="-16650"/>
            <a:ext cx="9144000" cy="3849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Long Term: </a:t>
            </a:r>
            <a:r>
              <a:rPr lang="en" sz="1300">
                <a:solidFill>
                  <a:schemeClr val="dk1"/>
                </a:solidFill>
                <a:latin typeface="Calibri"/>
                <a:ea typeface="Calibri"/>
                <a:cs typeface="Calibri"/>
                <a:sym typeface="Calibri"/>
              </a:rPr>
              <a:t>Intelligent Transport System(ITS) solutions for </a:t>
            </a:r>
            <a:r>
              <a:rPr lang="en" sz="1300" u="sng">
                <a:solidFill>
                  <a:schemeClr val="accent5"/>
                </a:solidFill>
                <a:latin typeface="Calibri"/>
                <a:ea typeface="Calibri"/>
                <a:cs typeface="Calibri"/>
                <a:sym typeface="Calibri"/>
                <a:hlinkClick r:id="rId3">
                  <a:extLst>
                    <a:ext uri="{A12FA001-AC4F-418D-AE19-62706E023703}">
                      <ahyp:hlinkClr val="tx"/>
                    </a:ext>
                  </a:extLst>
                </a:hlinkClick>
              </a:rPr>
              <a:t>PMPML</a:t>
            </a:r>
            <a:endParaRPr sz="1300">
              <a:solidFill>
                <a:schemeClr val="dk1"/>
              </a:solidFill>
              <a:latin typeface="Calibri"/>
              <a:ea typeface="Calibri"/>
              <a:cs typeface="Calibri"/>
              <a:sym typeface="Calibri"/>
            </a:endParaRPr>
          </a:p>
        </p:txBody>
      </p:sp>
      <p:sp>
        <p:nvSpPr>
          <p:cNvPr id="96" name="Google Shape;96;p16"/>
          <p:cNvSpPr txBox="1"/>
          <p:nvPr/>
        </p:nvSpPr>
        <p:spPr>
          <a:xfrm>
            <a:off x="198900" y="412225"/>
            <a:ext cx="4440600" cy="4525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sz="1000">
                <a:solidFill>
                  <a:srgbClr val="0E101A"/>
                </a:solidFill>
                <a:latin typeface="Calibri"/>
                <a:ea typeface="Calibri"/>
                <a:cs typeface="Calibri"/>
                <a:sym typeface="Calibri"/>
              </a:rPr>
              <a:t>Overview:</a:t>
            </a:r>
            <a:endParaRPr b="1"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lang="en" sz="1000">
                <a:solidFill>
                  <a:srgbClr val="0E101A"/>
                </a:solidFill>
                <a:latin typeface="Calibri"/>
                <a:ea typeface="Calibri"/>
                <a:cs typeface="Calibri"/>
                <a:sym typeface="Calibri"/>
              </a:rPr>
              <a:t>For a growing city like Pune, it is good to look at least cost non-infrastructure solutions. One such long term solution is ITS integration across PMPML. To </a:t>
            </a:r>
            <a:r>
              <a:rPr lang="en" sz="1000">
                <a:solidFill>
                  <a:srgbClr val="0E101A"/>
                </a:solidFill>
                <a:latin typeface="Calibri"/>
                <a:ea typeface="Calibri"/>
                <a:cs typeface="Calibri"/>
                <a:sym typeface="Calibri"/>
              </a:rPr>
              <a:t>eliminate</a:t>
            </a:r>
            <a:r>
              <a:rPr lang="en" sz="1000">
                <a:solidFill>
                  <a:srgbClr val="0E101A"/>
                </a:solidFill>
                <a:latin typeface="Calibri"/>
                <a:ea typeface="Calibri"/>
                <a:cs typeface="Calibri"/>
                <a:sym typeface="Calibri"/>
              </a:rPr>
              <a:t> growing private fleet it is paramount to increase the use of public transportation. This city transportation service needs a lot of revamping to reduce user fatigue in travel.</a:t>
            </a:r>
            <a:r>
              <a:rPr lang="en" sz="1200">
                <a:solidFill>
                  <a:srgbClr val="333333"/>
                </a:solidFill>
                <a:highlight>
                  <a:srgbClr val="FFFFFF"/>
                </a:highlight>
              </a:rPr>
              <a:t> </a:t>
            </a:r>
            <a:r>
              <a:rPr lang="en" sz="1000">
                <a:solidFill>
                  <a:srgbClr val="333333"/>
                </a:solidFill>
                <a:highlight>
                  <a:srgbClr val="FFFFFF"/>
                </a:highlight>
                <a:latin typeface="Calibri"/>
                <a:ea typeface="Calibri"/>
                <a:cs typeface="Calibri"/>
                <a:sym typeface="Calibri"/>
              </a:rPr>
              <a:t>ITS provides a single solution for transport to schedule and monitor buses with the help of advance technologies such as GPS, Wi-Fi and GPRS. </a:t>
            </a:r>
            <a:endParaRPr sz="8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t/>
            </a:r>
            <a:endParaRPr b="1"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b="1" lang="en" sz="1000">
                <a:solidFill>
                  <a:srgbClr val="0E101A"/>
                </a:solidFill>
                <a:latin typeface="Calibri"/>
                <a:ea typeface="Calibri"/>
                <a:cs typeface="Calibri"/>
                <a:sym typeface="Calibri"/>
              </a:rPr>
              <a:t>Solution:</a:t>
            </a:r>
            <a:endParaRPr b="1"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lang="en" sz="1000">
                <a:solidFill>
                  <a:srgbClr val="0E101A"/>
                </a:solidFill>
                <a:latin typeface="Calibri"/>
                <a:ea typeface="Calibri"/>
                <a:cs typeface="Calibri"/>
                <a:sym typeface="Calibri"/>
              </a:rPr>
              <a:t>Integrate ITS to PMPML to provide a real-time view of the bus transportation network for scheduling, route and dispatch management. Data centres regulate traffic flow by navigating drivers. UI(app) for the public to utilize this information for the journey. Surveillance cameras for illegal haltings and parking at bus stops and taxi stations. Introducing a clean energy bus fleet in the city.</a:t>
            </a:r>
            <a:endParaRPr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t/>
            </a:r>
            <a:endParaRPr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b="1" lang="en" sz="1000">
                <a:solidFill>
                  <a:srgbClr val="0E101A"/>
                </a:solidFill>
                <a:latin typeface="Calibri"/>
                <a:ea typeface="Calibri"/>
                <a:cs typeface="Calibri"/>
                <a:sym typeface="Calibri"/>
              </a:rPr>
              <a:t>Impact:</a:t>
            </a:r>
            <a:endParaRPr b="1"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lang="en" sz="1000" u="sng">
                <a:solidFill>
                  <a:srgbClr val="0E101A"/>
                </a:solidFill>
                <a:latin typeface="Calibri"/>
                <a:ea typeface="Calibri"/>
                <a:cs typeface="Calibri"/>
                <a:sym typeface="Calibri"/>
              </a:rPr>
              <a:t>For User: </a:t>
            </a:r>
            <a:endParaRPr sz="1000" u="sng">
              <a:solidFill>
                <a:srgbClr val="0E101A"/>
              </a:solidFill>
              <a:latin typeface="Calibri"/>
              <a:ea typeface="Calibri"/>
              <a:cs typeface="Calibri"/>
              <a:sym typeface="Calibri"/>
            </a:endParaRPr>
          </a:p>
          <a:p>
            <a:pPr indent="-72644" lvl="0" marL="100584" rtl="0" algn="just">
              <a:lnSpc>
                <a:spcPct val="100000"/>
              </a:lnSpc>
              <a:spcBef>
                <a:spcPts val="0"/>
              </a:spcBef>
              <a:spcAft>
                <a:spcPts val="0"/>
              </a:spcAft>
              <a:buClr>
                <a:srgbClr val="0E101A"/>
              </a:buClr>
              <a:buSzPts val="1000"/>
              <a:buFont typeface="Calibri"/>
              <a:buAutoNum type="arabicPeriod"/>
            </a:pPr>
            <a:r>
              <a:rPr lang="en" sz="1000">
                <a:solidFill>
                  <a:srgbClr val="0E101A"/>
                </a:solidFill>
                <a:latin typeface="Calibri"/>
                <a:ea typeface="Calibri"/>
                <a:cs typeface="Calibri"/>
                <a:sym typeface="Calibri"/>
              </a:rPr>
              <a:t>Options for scheduling journey online and reduced fatigue in locating the nearest bus and its arrival time so they can coordinate it with metro travel for regular use like college or office.</a:t>
            </a:r>
            <a:endParaRPr sz="1000">
              <a:solidFill>
                <a:srgbClr val="0E101A"/>
              </a:solidFill>
              <a:latin typeface="Calibri"/>
              <a:ea typeface="Calibri"/>
              <a:cs typeface="Calibri"/>
              <a:sym typeface="Calibri"/>
            </a:endParaRPr>
          </a:p>
          <a:p>
            <a:pPr indent="-72644" lvl="0" marL="100584" rtl="0" algn="just">
              <a:lnSpc>
                <a:spcPct val="100000"/>
              </a:lnSpc>
              <a:spcBef>
                <a:spcPts val="0"/>
              </a:spcBef>
              <a:spcAft>
                <a:spcPts val="0"/>
              </a:spcAft>
              <a:buClr>
                <a:srgbClr val="0E101A"/>
              </a:buClr>
              <a:buSzPts val="1000"/>
              <a:buFont typeface="Calibri"/>
              <a:buAutoNum type="arabicPeriod"/>
            </a:pPr>
            <a:r>
              <a:rPr lang="en" sz="1000">
                <a:solidFill>
                  <a:srgbClr val="0E101A"/>
                </a:solidFill>
                <a:latin typeface="Calibri"/>
                <a:ea typeface="Calibri"/>
                <a:cs typeface="Calibri"/>
                <a:sym typeface="Calibri"/>
              </a:rPr>
              <a:t>Decreased time for initiating travel and reaching the destination.</a:t>
            </a:r>
            <a:endParaRPr sz="1000">
              <a:solidFill>
                <a:srgbClr val="0E101A"/>
              </a:solidFill>
              <a:latin typeface="Calibri"/>
              <a:ea typeface="Calibri"/>
              <a:cs typeface="Calibri"/>
              <a:sym typeface="Calibri"/>
            </a:endParaRPr>
          </a:p>
          <a:p>
            <a:pPr indent="0" lvl="0" marL="0" rtl="0" algn="just">
              <a:lnSpc>
                <a:spcPct val="100000"/>
              </a:lnSpc>
              <a:spcBef>
                <a:spcPts val="0"/>
              </a:spcBef>
              <a:spcAft>
                <a:spcPts val="0"/>
              </a:spcAft>
              <a:buNone/>
            </a:pPr>
            <a:r>
              <a:rPr lang="en" sz="1000" u="sng">
                <a:solidFill>
                  <a:srgbClr val="0E101A"/>
                </a:solidFill>
                <a:latin typeface="Calibri"/>
                <a:ea typeface="Calibri"/>
                <a:cs typeface="Calibri"/>
                <a:sym typeface="Calibri"/>
              </a:rPr>
              <a:t>For PMPML:</a:t>
            </a:r>
            <a:endParaRPr sz="1000" u="sng">
              <a:solidFill>
                <a:srgbClr val="0E101A"/>
              </a:solidFill>
              <a:latin typeface="Calibri"/>
              <a:ea typeface="Calibri"/>
              <a:cs typeface="Calibri"/>
              <a:sym typeface="Calibri"/>
            </a:endParaRPr>
          </a:p>
          <a:p>
            <a:pPr indent="-72644" lvl="0" marL="100584" rtl="0" algn="just">
              <a:lnSpc>
                <a:spcPct val="100000"/>
              </a:lnSpc>
              <a:spcBef>
                <a:spcPts val="0"/>
              </a:spcBef>
              <a:spcAft>
                <a:spcPts val="0"/>
              </a:spcAft>
              <a:buClr>
                <a:srgbClr val="0E101A"/>
              </a:buClr>
              <a:buSzPts val="1000"/>
              <a:buFont typeface="Calibri"/>
              <a:buAutoNum type="arabicPeriod"/>
            </a:pPr>
            <a:r>
              <a:rPr lang="en" sz="1000">
                <a:solidFill>
                  <a:srgbClr val="0E101A"/>
                </a:solidFill>
                <a:latin typeface="Calibri"/>
                <a:ea typeface="Calibri"/>
                <a:cs typeface="Calibri"/>
                <a:sym typeface="Calibri"/>
              </a:rPr>
              <a:t>Operators can adjust traffic flow and reduce congestion based on real-time information.</a:t>
            </a:r>
            <a:endParaRPr sz="1000">
              <a:solidFill>
                <a:srgbClr val="0E101A"/>
              </a:solidFill>
              <a:latin typeface="Calibri"/>
              <a:ea typeface="Calibri"/>
              <a:cs typeface="Calibri"/>
              <a:sym typeface="Calibri"/>
            </a:endParaRPr>
          </a:p>
          <a:p>
            <a:pPr indent="-72644" lvl="0" marL="100584" rtl="0" algn="just">
              <a:lnSpc>
                <a:spcPct val="100000"/>
              </a:lnSpc>
              <a:spcBef>
                <a:spcPts val="0"/>
              </a:spcBef>
              <a:spcAft>
                <a:spcPts val="0"/>
              </a:spcAft>
              <a:buClr>
                <a:srgbClr val="0E101A"/>
              </a:buClr>
              <a:buSzPts val="1000"/>
              <a:buFont typeface="Calibri"/>
              <a:buAutoNum type="arabicPeriod"/>
            </a:pPr>
            <a:r>
              <a:rPr lang="en" sz="1000">
                <a:solidFill>
                  <a:srgbClr val="0E101A"/>
                </a:solidFill>
                <a:latin typeface="Calibri"/>
                <a:ea typeface="Calibri"/>
                <a:cs typeface="Calibri"/>
                <a:sym typeface="Calibri"/>
              </a:rPr>
              <a:t>Enable bus drivers to choose the best routes so as to avoid narrow lanes and busy roads.</a:t>
            </a:r>
            <a:endParaRPr sz="1000">
              <a:solidFill>
                <a:srgbClr val="0E101A"/>
              </a:solidFill>
              <a:latin typeface="Calibri"/>
              <a:ea typeface="Calibri"/>
              <a:cs typeface="Calibri"/>
              <a:sym typeface="Calibri"/>
            </a:endParaRPr>
          </a:p>
          <a:p>
            <a:pPr indent="-72644" lvl="0" marL="100584" rtl="0" algn="just">
              <a:lnSpc>
                <a:spcPct val="100000"/>
              </a:lnSpc>
              <a:spcBef>
                <a:spcPts val="0"/>
              </a:spcBef>
              <a:spcAft>
                <a:spcPts val="0"/>
              </a:spcAft>
              <a:buClr>
                <a:srgbClr val="0E101A"/>
              </a:buClr>
              <a:buSzPts val="1000"/>
              <a:buFont typeface="Calibri"/>
              <a:buAutoNum type="arabicPeriod"/>
            </a:pPr>
            <a:r>
              <a:rPr lang="en" sz="1000">
                <a:solidFill>
                  <a:srgbClr val="0E101A"/>
                </a:solidFill>
                <a:latin typeface="Calibri"/>
                <a:ea typeface="Calibri"/>
                <a:cs typeface="Calibri"/>
                <a:sym typeface="Calibri"/>
              </a:rPr>
              <a:t>Catch illegal parking, heavy vehicle transits from the city and major jams if any sooner.</a:t>
            </a:r>
            <a:endParaRPr b="1" sz="1000">
              <a:solidFill>
                <a:schemeClr val="dk1"/>
              </a:solidFill>
              <a:latin typeface="Calibri"/>
              <a:ea typeface="Calibri"/>
              <a:cs typeface="Calibri"/>
              <a:sym typeface="Calibri"/>
            </a:endParaRPr>
          </a:p>
        </p:txBody>
      </p:sp>
      <p:pic>
        <p:nvPicPr>
          <p:cNvPr id="97" name="Google Shape;97;p16"/>
          <p:cNvPicPr preferRelativeResize="0"/>
          <p:nvPr/>
        </p:nvPicPr>
        <p:blipFill rotWithShape="1">
          <a:blip r:embed="rId4">
            <a:alphaModFix/>
          </a:blip>
          <a:srcRect b="12611" l="18111" r="22155" t="2006"/>
          <a:stretch/>
        </p:blipFill>
        <p:spPr>
          <a:xfrm>
            <a:off x="4800600" y="610375"/>
            <a:ext cx="1192623" cy="2115948"/>
          </a:xfrm>
          <a:prstGeom prst="rect">
            <a:avLst/>
          </a:prstGeom>
          <a:noFill/>
          <a:ln>
            <a:noFill/>
          </a:ln>
        </p:spPr>
      </p:pic>
      <p:pic>
        <p:nvPicPr>
          <p:cNvPr id="98" name="Google Shape;98;p16"/>
          <p:cNvPicPr preferRelativeResize="0"/>
          <p:nvPr/>
        </p:nvPicPr>
        <p:blipFill rotWithShape="1">
          <a:blip r:embed="rId5">
            <a:alphaModFix/>
          </a:blip>
          <a:srcRect b="12575" l="17963" r="22317" t="2049"/>
          <a:stretch/>
        </p:blipFill>
        <p:spPr>
          <a:xfrm>
            <a:off x="6256800" y="610375"/>
            <a:ext cx="1192623" cy="2115948"/>
          </a:xfrm>
          <a:prstGeom prst="rect">
            <a:avLst/>
          </a:prstGeom>
          <a:noFill/>
          <a:ln>
            <a:noFill/>
          </a:ln>
        </p:spPr>
      </p:pic>
      <p:pic>
        <p:nvPicPr>
          <p:cNvPr id="99" name="Google Shape;99;p16"/>
          <p:cNvPicPr preferRelativeResize="0"/>
          <p:nvPr/>
        </p:nvPicPr>
        <p:blipFill rotWithShape="1">
          <a:blip r:embed="rId6">
            <a:alphaModFix/>
          </a:blip>
          <a:srcRect b="12623" l="18271" r="21305" t="1738"/>
          <a:stretch/>
        </p:blipFill>
        <p:spPr>
          <a:xfrm>
            <a:off x="7713000" y="610375"/>
            <a:ext cx="1192623" cy="2115948"/>
          </a:xfrm>
          <a:prstGeom prst="rect">
            <a:avLst/>
          </a:prstGeom>
          <a:noFill/>
          <a:ln>
            <a:noFill/>
          </a:ln>
        </p:spPr>
      </p:pic>
      <p:sp>
        <p:nvSpPr>
          <p:cNvPr id="100" name="Google Shape;100;p16"/>
          <p:cNvSpPr txBox="1"/>
          <p:nvPr/>
        </p:nvSpPr>
        <p:spPr>
          <a:xfrm>
            <a:off x="4801675" y="2889150"/>
            <a:ext cx="39960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Calibri"/>
                <a:ea typeface="Calibri"/>
                <a:cs typeface="Calibri"/>
                <a:sym typeface="Calibri"/>
              </a:rPr>
              <a:t>Implementation:</a:t>
            </a:r>
            <a:endParaRPr b="1" sz="1000">
              <a:latin typeface="Calibri"/>
              <a:ea typeface="Calibri"/>
              <a:cs typeface="Calibri"/>
              <a:sym typeface="Calibri"/>
            </a:endParaRPr>
          </a:p>
          <a:p>
            <a:pPr indent="0" lvl="0" marL="0" rtl="0" algn="just">
              <a:spcBef>
                <a:spcPts val="0"/>
              </a:spcBef>
              <a:spcAft>
                <a:spcPts val="0"/>
              </a:spcAft>
              <a:buNone/>
            </a:pPr>
            <a:r>
              <a:rPr lang="en" sz="1000">
                <a:latin typeface="Calibri"/>
                <a:ea typeface="Calibri"/>
                <a:cs typeface="Calibri"/>
                <a:sym typeface="Calibri"/>
              </a:rPr>
              <a:t>Investments across the data centre will be needed. Additionally ITS systems in public transport, camera </a:t>
            </a:r>
            <a:r>
              <a:rPr lang="en" sz="1000">
                <a:latin typeface="Calibri"/>
                <a:ea typeface="Calibri"/>
                <a:cs typeface="Calibri"/>
                <a:sym typeface="Calibri"/>
              </a:rPr>
              <a:t>setup needs to be properly maintained as they are the lifelines of the solution. Developing the user application and onboarding may take at the earliest around 6 months.</a:t>
            </a:r>
            <a:endParaRPr sz="1000">
              <a:latin typeface="Calibri"/>
              <a:ea typeface="Calibri"/>
              <a:cs typeface="Calibri"/>
              <a:sym typeface="Calibri"/>
            </a:endParaRPr>
          </a:p>
        </p:txBody>
      </p:sp>
      <p:sp>
        <p:nvSpPr>
          <p:cNvPr id="101" name="Google Shape;101;p16"/>
          <p:cNvSpPr txBox="1"/>
          <p:nvPr/>
        </p:nvSpPr>
        <p:spPr>
          <a:xfrm>
            <a:off x="4800600" y="3701475"/>
            <a:ext cx="39960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Calibri"/>
                <a:ea typeface="Calibri"/>
                <a:cs typeface="Calibri"/>
                <a:sym typeface="Calibri"/>
              </a:rPr>
              <a:t>PMPML App</a:t>
            </a:r>
            <a:r>
              <a:rPr b="1" lang="en" sz="1000">
                <a:latin typeface="Calibri"/>
                <a:ea typeface="Calibri"/>
                <a:cs typeface="Calibri"/>
                <a:sym typeface="Calibri"/>
              </a:rPr>
              <a:t>:</a:t>
            </a:r>
            <a:endParaRPr b="1" sz="1000">
              <a:latin typeface="Calibri"/>
              <a:ea typeface="Calibri"/>
              <a:cs typeface="Calibri"/>
              <a:sym typeface="Calibri"/>
            </a:endParaRPr>
          </a:p>
          <a:p>
            <a:pPr indent="0" lvl="0" marL="0" rtl="0" algn="just">
              <a:spcBef>
                <a:spcPts val="0"/>
              </a:spcBef>
              <a:spcAft>
                <a:spcPts val="0"/>
              </a:spcAft>
              <a:buNone/>
            </a:pPr>
            <a:r>
              <a:rPr lang="en" sz="1000">
                <a:latin typeface="Calibri"/>
                <a:ea typeface="Calibri"/>
                <a:cs typeface="Calibri"/>
                <a:sym typeface="Calibri"/>
              </a:rPr>
              <a:t>The wireframes address pain points of user to consider public transport. In </a:t>
            </a:r>
            <a:r>
              <a:rPr b="1" i="1" lang="en" sz="1000">
                <a:latin typeface="Calibri"/>
                <a:ea typeface="Calibri"/>
                <a:cs typeface="Calibri"/>
                <a:sym typeface="Calibri"/>
              </a:rPr>
              <a:t>Stops</a:t>
            </a:r>
            <a:r>
              <a:rPr lang="en" sz="1000">
                <a:latin typeface="Calibri"/>
                <a:ea typeface="Calibri"/>
                <a:cs typeface="Calibri"/>
                <a:sym typeface="Calibri"/>
              </a:rPr>
              <a:t>, a user can get location on nearest Bus stand and metro from him. </a:t>
            </a:r>
            <a:r>
              <a:rPr b="1" i="1" lang="en" sz="1000">
                <a:latin typeface="Calibri"/>
                <a:ea typeface="Calibri"/>
                <a:cs typeface="Calibri"/>
                <a:sym typeface="Calibri"/>
              </a:rPr>
              <a:t>Booking</a:t>
            </a:r>
            <a:r>
              <a:rPr lang="en" sz="1000">
                <a:latin typeface="Calibri"/>
                <a:ea typeface="Calibri"/>
                <a:cs typeface="Calibri"/>
                <a:sym typeface="Calibri"/>
              </a:rPr>
              <a:t> is for online booking, ITS data can be used for online booking across PMPML buses. This can be integrated with taxis and cabs and booked/sorted by departure time, custom departure time, fewest transfers. </a:t>
            </a:r>
            <a:r>
              <a:rPr b="1" i="1" lang="en" sz="1000">
                <a:latin typeface="Calibri"/>
                <a:ea typeface="Calibri"/>
                <a:cs typeface="Calibri"/>
                <a:sym typeface="Calibri"/>
              </a:rPr>
              <a:t>Map</a:t>
            </a:r>
            <a:r>
              <a:rPr lang="en" sz="1000">
                <a:latin typeface="Calibri"/>
                <a:ea typeface="Calibri"/>
                <a:cs typeface="Calibri"/>
                <a:sym typeface="Calibri"/>
              </a:rPr>
              <a:t> is an add-on for booking that gives position of buses with respect to our position..</a:t>
            </a:r>
            <a:endParaRPr sz="1000">
              <a:latin typeface="Calibri"/>
              <a:ea typeface="Calibri"/>
              <a:cs typeface="Calibri"/>
              <a:sym typeface="Calibri"/>
            </a:endParaRPr>
          </a:p>
          <a:p>
            <a:pPr indent="0" lvl="0" marL="0" rtl="0" algn="just">
              <a:spcBef>
                <a:spcPts val="0"/>
              </a:spcBef>
              <a:spcAft>
                <a:spcPts val="0"/>
              </a:spcAft>
              <a:buNone/>
            </a:pPr>
            <a:r>
              <a:t/>
            </a:r>
            <a:endParaRPr sz="1000">
              <a:latin typeface="Calibri"/>
              <a:ea typeface="Calibri"/>
              <a:cs typeface="Calibri"/>
              <a:sym typeface="Calibri"/>
            </a:endParaRPr>
          </a:p>
        </p:txBody>
      </p:sp>
      <p:sp>
        <p:nvSpPr>
          <p:cNvPr id="102" name="Google Shape;102;p16"/>
          <p:cNvSpPr txBox="1"/>
          <p:nvPr/>
        </p:nvSpPr>
        <p:spPr>
          <a:xfrm>
            <a:off x="73050" y="4911900"/>
            <a:ext cx="84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Calibri"/>
                <a:ea typeface="Calibri"/>
                <a:cs typeface="Calibri"/>
                <a:sym typeface="Calibri"/>
              </a:rPr>
              <a:t>The iron law of induced demand:</a:t>
            </a:r>
            <a:r>
              <a:rPr lang="en" sz="800">
                <a:solidFill>
                  <a:schemeClr val="dk1"/>
                </a:solidFill>
                <a:latin typeface="Calibri"/>
                <a:ea typeface="Calibri"/>
                <a:cs typeface="Calibri"/>
                <a:sym typeface="Calibri"/>
              </a:rPr>
              <a:t> more cars over time  bring the city back to square one. References: </a:t>
            </a:r>
            <a:r>
              <a:rPr lang="en" sz="800" u="sng">
                <a:solidFill>
                  <a:schemeClr val="hlink"/>
                </a:solidFill>
                <a:latin typeface="Calibri"/>
                <a:ea typeface="Calibri"/>
                <a:cs typeface="Calibri"/>
                <a:sym typeface="Calibri"/>
                <a:hlinkClick r:id="rId7"/>
              </a:rPr>
              <a:t>Non-Infrastructure solutions</a:t>
            </a:r>
            <a:r>
              <a:rPr lang="en" sz="800">
                <a:solidFill>
                  <a:schemeClr val="dk1"/>
                </a:solidFill>
                <a:latin typeface="Calibri"/>
                <a:ea typeface="Calibri"/>
                <a:cs typeface="Calibri"/>
                <a:sym typeface="Calibri"/>
              </a:rPr>
              <a:t>, </a:t>
            </a:r>
            <a:r>
              <a:rPr lang="en" sz="800" u="sng">
                <a:solidFill>
                  <a:schemeClr val="hlink"/>
                </a:solidFill>
                <a:latin typeface="Calibri"/>
                <a:ea typeface="Calibri"/>
                <a:cs typeface="Calibri"/>
                <a:sym typeface="Calibri"/>
                <a:hlinkClick r:id="rId8"/>
              </a:rPr>
              <a:t>Reducing Traffic Congestion</a:t>
            </a:r>
            <a:r>
              <a:rPr lang="en" sz="800">
                <a:solidFill>
                  <a:srgbClr val="333333"/>
                </a:solidFill>
                <a:latin typeface="Calibri"/>
                <a:ea typeface="Calibri"/>
                <a:cs typeface="Calibri"/>
                <a:sym typeface="Calibri"/>
              </a:rPr>
              <a:t>.</a:t>
            </a:r>
            <a:endParaRPr sz="800">
              <a:solidFill>
                <a:srgbClr val="333333"/>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highlight>
                <a:srgbClr val="FFFFFF"/>
              </a:highlight>
              <a:latin typeface="Calibri"/>
              <a:ea typeface="Calibri"/>
              <a:cs typeface="Calibri"/>
              <a:sym typeface="Calibri"/>
            </a:endParaRPr>
          </a:p>
        </p:txBody>
      </p:sp>
      <p:sp>
        <p:nvSpPr>
          <p:cNvPr id="103" name="Google Shape;10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nvSpPr>
        <p:spPr>
          <a:xfrm>
            <a:off x="-25" y="-16650"/>
            <a:ext cx="9144000" cy="3849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Comparison</a:t>
            </a:r>
            <a:r>
              <a:rPr lang="en" sz="1300">
                <a:solidFill>
                  <a:schemeClr val="dk1"/>
                </a:solidFill>
                <a:latin typeface="Calibri"/>
                <a:ea typeface="Calibri"/>
                <a:cs typeface="Calibri"/>
                <a:sym typeface="Calibri"/>
              </a:rPr>
              <a:t> of the solutions based on feasibility:</a:t>
            </a:r>
            <a:endParaRPr sz="1300">
              <a:solidFill>
                <a:schemeClr val="dk1"/>
              </a:solidFill>
              <a:latin typeface="Calibri"/>
              <a:ea typeface="Calibri"/>
              <a:cs typeface="Calibri"/>
              <a:sym typeface="Calibri"/>
            </a:endParaRPr>
          </a:p>
        </p:txBody>
      </p:sp>
      <p:graphicFrame>
        <p:nvGraphicFramePr>
          <p:cNvPr id="109" name="Google Shape;109;p17"/>
          <p:cNvGraphicFramePr/>
          <p:nvPr/>
        </p:nvGraphicFramePr>
        <p:xfrm>
          <a:off x="1790700" y="502920"/>
          <a:ext cx="3000000" cy="3000000"/>
        </p:xfrm>
        <a:graphic>
          <a:graphicData uri="http://schemas.openxmlformats.org/drawingml/2006/table">
            <a:tbl>
              <a:tblPr>
                <a:noFill/>
                <a:tableStyleId>{55095707-59DD-4967-BC8D-AD78FA54ECD1}</a:tableStyleId>
              </a:tblPr>
              <a:tblGrid>
                <a:gridCol w="1433975"/>
                <a:gridCol w="2865975"/>
                <a:gridCol w="2939050"/>
              </a:tblGrid>
              <a:tr h="391000">
                <a:tc>
                  <a:txBody>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Solutions</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rgbClr val="B45F06"/>
                      </a:solidFill>
                      <a:prstDash val="dot"/>
                      <a:round/>
                      <a:headEnd len="sm" w="sm" type="none"/>
                      <a:tailEnd len="sm" w="sm" type="none"/>
                    </a:lnB>
                    <a:gradFill>
                      <a:gsLst>
                        <a:gs pos="0">
                          <a:srgbClr val="E69138"/>
                        </a:gs>
                        <a:gs pos="88000">
                          <a:srgbClr val="756658"/>
                        </a:gs>
                        <a:gs pos="94000">
                          <a:srgbClr val="746D66"/>
                        </a:gs>
                        <a:gs pos="97000">
                          <a:srgbClr val="74706D"/>
                        </a:gs>
                        <a:gs pos="100000">
                          <a:srgbClr val="737373"/>
                        </a:gs>
                      </a:gsLst>
                      <a:lin ang="0" scaled="0"/>
                    </a:gradFill>
                  </a:tcPr>
                </a:tc>
                <a:tc>
                  <a:txBody>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Short term solutions</a:t>
                      </a:r>
                      <a:endParaRPr b="1" sz="1000">
                        <a:solidFill>
                          <a:schemeClr val="dk1"/>
                        </a:solidFill>
                        <a:latin typeface="Calibri"/>
                        <a:ea typeface="Calibri"/>
                        <a:cs typeface="Calibri"/>
                        <a:sym typeface="Calibri"/>
                      </a:endParaRPr>
                    </a:p>
                  </a:txBody>
                  <a:tcPr marT="91425" marB="91425" marR="91425" marL="91425" anchor="ctr">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rgbClr val="B45F06"/>
                      </a:solidFill>
                      <a:prstDash val="dot"/>
                      <a:round/>
                      <a:headEnd len="sm" w="sm" type="none"/>
                      <a:tailEnd len="sm" w="sm" type="none"/>
                    </a:lnB>
                    <a:gradFill>
                      <a:gsLst>
                        <a:gs pos="0">
                          <a:srgbClr val="E69138"/>
                        </a:gs>
                        <a:gs pos="88000">
                          <a:srgbClr val="756658"/>
                        </a:gs>
                        <a:gs pos="94000">
                          <a:srgbClr val="746D66"/>
                        </a:gs>
                        <a:gs pos="97000">
                          <a:srgbClr val="74706D"/>
                        </a:gs>
                        <a:gs pos="100000">
                          <a:srgbClr val="737373"/>
                        </a:gs>
                      </a:gsLst>
                      <a:lin ang="0" scaled="0"/>
                    </a:gradFill>
                  </a:tcPr>
                </a:tc>
                <a:tc>
                  <a:txBody>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Long term ITS solution</a:t>
                      </a:r>
                      <a:endParaRPr b="1" sz="1000">
                        <a:solidFill>
                          <a:schemeClr val="dk1"/>
                        </a:solidFill>
                        <a:latin typeface="Calibri"/>
                        <a:ea typeface="Calibri"/>
                        <a:cs typeface="Calibri"/>
                        <a:sym typeface="Calibri"/>
                      </a:endParaRPr>
                    </a:p>
                  </a:txBody>
                  <a:tcPr marT="91425" marB="91425" marR="91425" marL="91425" anchor="ctr">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rgbClr val="B45F06"/>
                      </a:solidFill>
                      <a:prstDash val="dot"/>
                      <a:round/>
                      <a:headEnd len="sm" w="sm" type="none"/>
                      <a:tailEnd len="sm" w="sm" type="none"/>
                    </a:lnB>
                    <a:gradFill>
                      <a:gsLst>
                        <a:gs pos="0">
                          <a:srgbClr val="E69138"/>
                        </a:gs>
                        <a:gs pos="88000">
                          <a:srgbClr val="756658"/>
                        </a:gs>
                        <a:gs pos="94000">
                          <a:srgbClr val="746D66"/>
                        </a:gs>
                        <a:gs pos="97000">
                          <a:srgbClr val="74706D"/>
                        </a:gs>
                        <a:gs pos="100000">
                          <a:srgbClr val="737373"/>
                        </a:gs>
                      </a:gsLst>
                      <a:lin ang="0" scaled="0"/>
                    </a:gra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Benefits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None/>
                      </a:pPr>
                      <a:r>
                        <a:rPr lang="en" sz="1000">
                          <a:latin typeface="Calibri"/>
                          <a:ea typeface="Calibri"/>
                          <a:cs typeface="Calibri"/>
                          <a:sym typeface="Calibri"/>
                        </a:rPr>
                        <a:t>All the solutions are cheap, low </a:t>
                      </a:r>
                      <a:r>
                        <a:rPr lang="en" sz="1000">
                          <a:latin typeface="Calibri"/>
                          <a:ea typeface="Calibri"/>
                          <a:cs typeface="Calibri"/>
                          <a:sym typeface="Calibri"/>
                        </a:rPr>
                        <a:t>maintenance.</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They can solve 70% of existing traffic problems.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None/>
                      </a:pPr>
                      <a:r>
                        <a:rPr lang="en" sz="1000">
                          <a:latin typeface="Calibri"/>
                          <a:ea typeface="Calibri"/>
                          <a:cs typeface="Calibri"/>
                          <a:sym typeface="Calibri"/>
                        </a:rPr>
                        <a:t>It makes the user journey by PMPML simpler.</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A robust solution to prevent </a:t>
                      </a:r>
                      <a:r>
                        <a:rPr lang="en" sz="1000">
                          <a:latin typeface="Calibri"/>
                          <a:ea typeface="Calibri"/>
                          <a:cs typeface="Calibri"/>
                          <a:sym typeface="Calibri"/>
                        </a:rPr>
                        <a:t>congestion and jams</a:t>
                      </a:r>
                      <a:r>
                        <a:rPr lang="en" sz="1000">
                          <a:latin typeface="Calibri"/>
                          <a:ea typeface="Calibri"/>
                          <a:cs typeface="Calibri"/>
                          <a:sym typeface="Calibri"/>
                        </a:rPr>
                        <a:t>.</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It doesn’t fail over time as the population grows.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Risks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It will need a lot of manual </a:t>
                      </a:r>
                      <a:r>
                        <a:rPr lang="en" sz="1000">
                          <a:latin typeface="Calibri"/>
                          <a:ea typeface="Calibri"/>
                          <a:cs typeface="Calibri"/>
                          <a:sym typeface="Calibri"/>
                        </a:rPr>
                        <a:t>intervention.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It won’t address the pollution problems.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The ITS setup will need regular </a:t>
                      </a:r>
                      <a:r>
                        <a:rPr lang="en" sz="1000">
                          <a:latin typeface="Calibri"/>
                          <a:ea typeface="Calibri"/>
                          <a:cs typeface="Calibri"/>
                          <a:sym typeface="Calibri"/>
                        </a:rPr>
                        <a:t>maintenance.</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Technology will need</a:t>
                      </a:r>
                      <a:r>
                        <a:rPr lang="en" sz="1000">
                          <a:latin typeface="Calibri"/>
                          <a:ea typeface="Calibri"/>
                          <a:cs typeface="Calibri"/>
                          <a:sym typeface="Calibri"/>
                        </a:rPr>
                        <a:t> skilled workers to handle it.</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Cost of Implementation</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None/>
                      </a:pPr>
                      <a:r>
                        <a:rPr lang="en" sz="1000">
                          <a:solidFill>
                            <a:srgbClr val="202124"/>
                          </a:solidFill>
                          <a:latin typeface="Calibri"/>
                          <a:ea typeface="Calibri"/>
                          <a:cs typeface="Calibri"/>
                          <a:sym typeface="Calibri"/>
                        </a:rPr>
                        <a:t>₹</a:t>
                      </a:r>
                      <a:r>
                        <a:rPr lang="en" sz="1000">
                          <a:latin typeface="Calibri"/>
                          <a:ea typeface="Calibri"/>
                          <a:cs typeface="Calibri"/>
                          <a:sym typeface="Calibri"/>
                        </a:rPr>
                        <a:t>50 Lakhs (Traffic:installation + m</a:t>
                      </a:r>
                      <a:r>
                        <a:rPr lang="en" sz="1000">
                          <a:latin typeface="Calibri"/>
                          <a:ea typeface="Calibri"/>
                          <a:cs typeface="Calibri"/>
                          <a:sym typeface="Calibri"/>
                        </a:rPr>
                        <a:t>aintenance, extra police, traffic awareness</a:t>
                      </a:r>
                      <a:r>
                        <a:rPr lang="en" sz="1000">
                          <a:latin typeface="Calibri"/>
                          <a:ea typeface="Calibri"/>
                          <a:cs typeface="Calibri"/>
                          <a:sym typeface="Calibri"/>
                        </a:rPr>
                        <a:t>)</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Clr>
                          <a:schemeClr val="dk1"/>
                        </a:buClr>
                        <a:buSzPts val="1100"/>
                        <a:buFont typeface="Arial"/>
                        <a:buNone/>
                      </a:pPr>
                      <a:r>
                        <a:rPr lang="en" sz="1000">
                          <a:solidFill>
                            <a:srgbClr val="202124"/>
                          </a:solidFill>
                          <a:latin typeface="Calibri"/>
                          <a:ea typeface="Calibri"/>
                          <a:cs typeface="Calibri"/>
                          <a:sym typeface="Calibri"/>
                        </a:rPr>
                        <a:t>₹16 crores(Installing ITS, setting up a data centre, app development and overall </a:t>
                      </a:r>
                      <a:r>
                        <a:rPr lang="en" sz="1000">
                          <a:solidFill>
                            <a:srgbClr val="202124"/>
                          </a:solidFill>
                          <a:latin typeface="Calibri"/>
                          <a:ea typeface="Calibri"/>
                          <a:cs typeface="Calibri"/>
                          <a:sym typeface="Calibri"/>
                        </a:rPr>
                        <a:t>maintenance</a:t>
                      </a:r>
                      <a:r>
                        <a:rPr lang="en" sz="1000">
                          <a:solidFill>
                            <a:srgbClr val="202124"/>
                          </a:solidFill>
                          <a:latin typeface="Calibri"/>
                          <a:ea typeface="Calibri"/>
                          <a:cs typeface="Calibri"/>
                          <a:sym typeface="Calibri"/>
                        </a:rPr>
                        <a:t>)</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Timescale</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6-8 months(max time for increasing parking space)</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2 years(Setup and integration will need max time)</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Stakeholders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None/>
                      </a:pPr>
                      <a:r>
                        <a:rPr lang="en" sz="1000">
                          <a:latin typeface="Calibri"/>
                          <a:ea typeface="Calibri"/>
                          <a:cs typeface="Calibri"/>
                          <a:sym typeface="Calibri"/>
                        </a:rPr>
                        <a:t>City Council and Traffic control and police. </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c>
                  <a:txBody>
                    <a:bodyPr/>
                    <a:lstStyle/>
                    <a:p>
                      <a:pPr indent="0" lvl="0" marL="0" rtl="0" algn="l">
                        <a:spcBef>
                          <a:spcPts val="0"/>
                        </a:spcBef>
                        <a:spcAft>
                          <a:spcPts val="0"/>
                        </a:spcAft>
                        <a:buNone/>
                      </a:pPr>
                      <a:r>
                        <a:rPr lang="en" sz="1000">
                          <a:latin typeface="Calibri"/>
                          <a:ea typeface="Calibri"/>
                          <a:cs typeface="Calibri"/>
                          <a:sym typeface="Calibri"/>
                        </a:rPr>
                        <a:t>Traffic control, data centre </a:t>
                      </a:r>
                      <a:r>
                        <a:rPr lang="en" sz="1000">
                          <a:latin typeface="Calibri"/>
                          <a:ea typeface="Calibri"/>
                          <a:cs typeface="Calibri"/>
                          <a:sym typeface="Calibri"/>
                        </a:rPr>
                        <a:t>executives</a:t>
                      </a:r>
                      <a:r>
                        <a:rPr lang="en" sz="1000">
                          <a:latin typeface="Calibri"/>
                          <a:ea typeface="Calibri"/>
                          <a:cs typeface="Calibri"/>
                          <a:sym typeface="Calibri"/>
                        </a:rPr>
                        <a:t>, ITS providers, people support staff</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E69138"/>
                    </a:solidFill>
                  </a:tcPr>
                </a:tc>
              </a:tr>
              <a:tr h="522525">
                <a:tc>
                  <a:txBody>
                    <a:bodyPr/>
                    <a:lstStyle/>
                    <a:p>
                      <a:pPr indent="0" lvl="0" marL="0" rtl="0" algn="ctr">
                        <a:spcBef>
                          <a:spcPts val="0"/>
                        </a:spcBef>
                        <a:spcAft>
                          <a:spcPts val="0"/>
                        </a:spcAft>
                        <a:buNone/>
                      </a:pPr>
                      <a:r>
                        <a:rPr lang="en" sz="1000">
                          <a:latin typeface="Calibri"/>
                          <a:ea typeface="Calibri"/>
                          <a:cs typeface="Calibri"/>
                          <a:sym typeface="Calibri"/>
                        </a:rPr>
                        <a:t>Returns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Generate around </a:t>
                      </a:r>
                      <a:r>
                        <a:rPr lang="en" sz="1000">
                          <a:solidFill>
                            <a:srgbClr val="202124"/>
                          </a:solidFill>
                          <a:latin typeface="Calibri"/>
                          <a:ea typeface="Calibri"/>
                          <a:cs typeface="Calibri"/>
                          <a:sym typeface="Calibri"/>
                        </a:rPr>
                        <a:t>₹</a:t>
                      </a:r>
                      <a:r>
                        <a:rPr lang="en" sz="1000">
                          <a:latin typeface="Calibri"/>
                          <a:ea typeface="Calibri"/>
                          <a:cs typeface="Calibri"/>
                          <a:sym typeface="Calibri"/>
                        </a:rPr>
                        <a:t>4 lakhs in the economy. Minimize </a:t>
                      </a:r>
                      <a:r>
                        <a:rPr lang="en" sz="1000">
                          <a:latin typeface="Calibri"/>
                          <a:ea typeface="Calibri"/>
                          <a:cs typeface="Calibri"/>
                          <a:sym typeface="Calibri"/>
                        </a:rPr>
                        <a:t>infrastructure</a:t>
                      </a:r>
                      <a:r>
                        <a:rPr lang="en" sz="1000">
                          <a:latin typeface="Calibri"/>
                          <a:ea typeface="Calibri"/>
                          <a:cs typeface="Calibri"/>
                          <a:sym typeface="Calibri"/>
                        </a:rPr>
                        <a:t> costs. Lesser congestion peaks.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c>
                  <a:txBody>
                    <a:bodyPr/>
                    <a:lstStyle/>
                    <a:p>
                      <a:pPr indent="0" lvl="0" marL="0" rtl="0" algn="l">
                        <a:spcBef>
                          <a:spcPts val="0"/>
                        </a:spcBef>
                        <a:spcAft>
                          <a:spcPts val="0"/>
                        </a:spcAft>
                        <a:buNone/>
                      </a:pPr>
                      <a:r>
                        <a:rPr lang="en" sz="1000">
                          <a:latin typeface="Calibri"/>
                          <a:ea typeface="Calibri"/>
                          <a:cs typeface="Calibri"/>
                          <a:sym typeface="Calibri"/>
                        </a:rPr>
                        <a:t>Increased revenue from PMPML and metro, reduced pollutant concentration, faster traffic movements.</a:t>
                      </a:r>
                      <a:endParaRPr sz="1000">
                        <a:latin typeface="Calibri"/>
                        <a:ea typeface="Calibri"/>
                        <a:cs typeface="Calibri"/>
                        <a:sym typeface="Calibri"/>
                      </a:endParaRPr>
                    </a:p>
                  </a:txBody>
                  <a:tcPr marT="91425" marB="91425" marR="91425" marL="91425" anchor="ctr">
                    <a:lnL cap="flat" cmpd="sng" w="9525">
                      <a:solidFill>
                        <a:srgbClr val="B45F06"/>
                      </a:solidFill>
                      <a:prstDash val="dot"/>
                      <a:round/>
                      <a:headEnd len="sm" w="sm" type="none"/>
                      <a:tailEnd len="sm" w="sm" type="none"/>
                    </a:lnL>
                    <a:lnR cap="flat" cmpd="sng" w="9525">
                      <a:solidFill>
                        <a:srgbClr val="B45F06"/>
                      </a:solidFill>
                      <a:prstDash val="dot"/>
                      <a:round/>
                      <a:headEnd len="sm" w="sm" type="none"/>
                      <a:tailEnd len="sm" w="sm" type="none"/>
                    </a:lnR>
                    <a:lnT cap="flat" cmpd="sng" w="9525">
                      <a:solidFill>
                        <a:srgbClr val="B45F06"/>
                      </a:solidFill>
                      <a:prstDash val="dot"/>
                      <a:round/>
                      <a:headEnd len="sm" w="sm" type="none"/>
                      <a:tailEnd len="sm" w="sm" type="none"/>
                    </a:lnT>
                    <a:lnB cap="flat" cmpd="sng" w="9525">
                      <a:solidFill>
                        <a:srgbClr val="B45F06"/>
                      </a:solidFill>
                      <a:prstDash val="dot"/>
                      <a:round/>
                      <a:headEnd len="sm" w="sm" type="none"/>
                      <a:tailEnd len="sm" w="sm" type="none"/>
                    </a:lnB>
                    <a:solidFill>
                      <a:srgbClr val="FF9900"/>
                    </a:solidFill>
                  </a:tcPr>
                </a:tc>
              </a:tr>
            </a:tbl>
          </a:graphicData>
        </a:graphic>
      </p:graphicFrame>
      <p:sp>
        <p:nvSpPr>
          <p:cNvPr id="110" name="Google Shape;110;p17"/>
          <p:cNvSpPr txBox="1"/>
          <p:nvPr/>
        </p:nvSpPr>
        <p:spPr>
          <a:xfrm>
            <a:off x="152400" y="2724150"/>
            <a:ext cx="1519800" cy="3387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Calibri"/>
                <a:ea typeface="Calibri"/>
                <a:cs typeface="Calibri"/>
                <a:sym typeface="Calibri"/>
                <a:hlinkClick r:id="rId3"/>
              </a:rPr>
              <a:t>Detailed cost estimation</a:t>
            </a:r>
            <a:endParaRPr sz="1000">
              <a:latin typeface="Calibri"/>
              <a:ea typeface="Calibri"/>
              <a:cs typeface="Calibri"/>
              <a:sym typeface="Calibri"/>
            </a:endParaRPr>
          </a:p>
        </p:txBody>
      </p:sp>
      <p:sp>
        <p:nvSpPr>
          <p:cNvPr id="111" name="Google Shape;111;p17"/>
          <p:cNvSpPr txBox="1"/>
          <p:nvPr/>
        </p:nvSpPr>
        <p:spPr>
          <a:xfrm>
            <a:off x="291150" y="4241700"/>
            <a:ext cx="282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It is interesting to note that short term solution though cheap can’t provide good return on </a:t>
            </a:r>
            <a:r>
              <a:rPr lang="en" sz="1000">
                <a:latin typeface="Calibri"/>
                <a:ea typeface="Calibri"/>
                <a:cs typeface="Calibri"/>
                <a:sym typeface="Calibri"/>
              </a:rPr>
              <a:t>environment</a:t>
            </a:r>
            <a:r>
              <a:rPr lang="en" sz="1000">
                <a:latin typeface="Calibri"/>
                <a:ea typeface="Calibri"/>
                <a:cs typeface="Calibri"/>
                <a:sym typeface="Calibri"/>
              </a:rPr>
              <a:t>, public transport but still can solve the problem. </a:t>
            </a:r>
            <a:endParaRPr sz="1000">
              <a:latin typeface="Calibri"/>
              <a:ea typeface="Calibri"/>
              <a:cs typeface="Calibri"/>
              <a:sym typeface="Calibri"/>
            </a:endParaRPr>
          </a:p>
        </p:txBody>
      </p:sp>
      <p:cxnSp>
        <p:nvCxnSpPr>
          <p:cNvPr id="112" name="Google Shape;112;p17"/>
          <p:cNvCxnSpPr>
            <a:endCxn id="111" idx="1"/>
          </p:cNvCxnSpPr>
          <p:nvPr/>
        </p:nvCxnSpPr>
        <p:spPr>
          <a:xfrm flipH="1">
            <a:off x="291150" y="3843000"/>
            <a:ext cx="1491600" cy="798900"/>
          </a:xfrm>
          <a:prstGeom prst="curvedConnector3">
            <a:avLst>
              <a:gd fmla="val 115964" name="adj1"/>
            </a:avLst>
          </a:prstGeom>
          <a:noFill/>
          <a:ln cap="flat" cmpd="sng" w="9525">
            <a:solidFill>
              <a:schemeClr val="dk1"/>
            </a:solidFill>
            <a:prstDash val="solid"/>
            <a:round/>
            <a:headEnd len="med" w="med" type="none"/>
            <a:tailEnd len="med" w="med" type="stealth"/>
          </a:ln>
        </p:spPr>
      </p:cxnSp>
      <p:sp>
        <p:nvSpPr>
          <p:cNvPr id="113" name="Google Shape;113;p17"/>
          <p:cNvSpPr txBox="1"/>
          <p:nvPr/>
        </p:nvSpPr>
        <p:spPr>
          <a:xfrm>
            <a:off x="152400" y="1422300"/>
            <a:ext cx="147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Robust solution is much better for longer time.</a:t>
            </a:r>
            <a:endParaRPr sz="1000">
              <a:latin typeface="Calibri"/>
              <a:ea typeface="Calibri"/>
              <a:cs typeface="Calibri"/>
              <a:sym typeface="Calibri"/>
            </a:endParaRPr>
          </a:p>
        </p:txBody>
      </p:sp>
      <p:cxnSp>
        <p:nvCxnSpPr>
          <p:cNvPr id="114" name="Google Shape;114;p17"/>
          <p:cNvCxnSpPr/>
          <p:nvPr/>
        </p:nvCxnSpPr>
        <p:spPr>
          <a:xfrm flipH="1" rot="10800000">
            <a:off x="738000" y="1205400"/>
            <a:ext cx="1066500" cy="216900"/>
          </a:xfrm>
          <a:prstGeom prst="curvedConnector3">
            <a:avLst>
              <a:gd fmla="val 6842" name="adj1"/>
            </a:avLst>
          </a:prstGeom>
          <a:noFill/>
          <a:ln cap="flat" cmpd="sng" w="9525">
            <a:solidFill>
              <a:schemeClr val="dk2"/>
            </a:solidFill>
            <a:prstDash val="solid"/>
            <a:round/>
            <a:headEnd len="med" w="med" type="stealth"/>
            <a:tailEnd len="med" w="med" type="none"/>
          </a:ln>
        </p:spPr>
      </p:cxnSp>
      <p:cxnSp>
        <p:nvCxnSpPr>
          <p:cNvPr id="115" name="Google Shape;115;p17"/>
          <p:cNvCxnSpPr/>
          <p:nvPr/>
        </p:nvCxnSpPr>
        <p:spPr>
          <a:xfrm>
            <a:off x="3422350" y="4157175"/>
            <a:ext cx="0" cy="993600"/>
          </a:xfrm>
          <a:prstGeom prst="straightConnector1">
            <a:avLst/>
          </a:prstGeom>
          <a:noFill/>
          <a:ln cap="flat" cmpd="sng" w="9525">
            <a:solidFill>
              <a:schemeClr val="dk1"/>
            </a:solidFill>
            <a:prstDash val="dot"/>
            <a:round/>
            <a:headEnd len="med" w="med" type="none"/>
            <a:tailEnd len="med" w="med" type="none"/>
          </a:ln>
        </p:spPr>
      </p:cxnSp>
      <p:sp>
        <p:nvSpPr>
          <p:cNvPr id="116" name="Google Shape;116;p17"/>
          <p:cNvSpPr txBox="1"/>
          <p:nvPr/>
        </p:nvSpPr>
        <p:spPr>
          <a:xfrm>
            <a:off x="4800125" y="4212475"/>
            <a:ext cx="36240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Calibri"/>
                <a:ea typeface="Calibri"/>
                <a:cs typeface="Calibri"/>
                <a:sym typeface="Calibri"/>
              </a:rPr>
              <a:t>Road widening, flyover and road construction take nearly 2-4 years to complete.  Both the proposed solutions complement well to such construction projects to prevent congestions for a much longer time.</a:t>
            </a:r>
            <a:endParaRPr sz="1000">
              <a:latin typeface="Calibri"/>
              <a:ea typeface="Calibri"/>
              <a:cs typeface="Calibri"/>
              <a:sym typeface="Calibri"/>
            </a:endParaRPr>
          </a:p>
        </p:txBody>
      </p:sp>
      <p:cxnSp>
        <p:nvCxnSpPr>
          <p:cNvPr id="117" name="Google Shape;117;p17"/>
          <p:cNvCxnSpPr>
            <a:endCxn id="110" idx="0"/>
          </p:cNvCxnSpPr>
          <p:nvPr/>
        </p:nvCxnSpPr>
        <p:spPr>
          <a:xfrm flipH="1">
            <a:off x="912300" y="2330550"/>
            <a:ext cx="892200" cy="393600"/>
          </a:xfrm>
          <a:prstGeom prst="curvedConnector2">
            <a:avLst/>
          </a:prstGeom>
          <a:noFill/>
          <a:ln cap="flat" cmpd="sng" w="9525">
            <a:solidFill>
              <a:schemeClr val="dk1"/>
            </a:solidFill>
            <a:prstDash val="solid"/>
            <a:round/>
            <a:headEnd len="med" w="med" type="none"/>
            <a:tailEnd len="med" w="med" type="stealth"/>
          </a:ln>
        </p:spPr>
      </p:cxnSp>
      <p:sp>
        <p:nvSpPr>
          <p:cNvPr id="118" name="Google Shape;11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